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4" r:id="rId46"/>
    <p:sldId id="302" r:id="rId47"/>
    <p:sldId id="303" r:id="rId48"/>
    <p:sldId id="30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31FC38-4638-1646-8995-9C10E6DB708D}" v="89" dt="2022-06-08T08:56:58.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p:scale>
          <a:sx n="220" d="100"/>
          <a:sy n="220" d="100"/>
        </p:scale>
        <p:origin x="-944" y="-40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pi Oinonen" userId="10f95d1ed58e7768" providerId="LiveId" clId="{BB31FC38-4638-1646-8995-9C10E6DB708D}"/>
    <pc:docChg chg="undo custSel addSld delSld modSld">
      <pc:chgData name="Virpi Oinonen" userId="10f95d1ed58e7768" providerId="LiveId" clId="{BB31FC38-4638-1646-8995-9C10E6DB708D}" dt="2022-06-21T10:42:39.510" v="156" actId="20577"/>
      <pc:docMkLst>
        <pc:docMk/>
      </pc:docMkLst>
      <pc:sldChg chg="modSp add del mod">
        <pc:chgData name="Virpi Oinonen" userId="10f95d1ed58e7768" providerId="LiveId" clId="{BB31FC38-4638-1646-8995-9C10E6DB708D}" dt="2022-06-08T08:57:02.185" v="43" actId="2696"/>
        <pc:sldMkLst>
          <pc:docMk/>
          <pc:sldMk cId="0" sldId="256"/>
        </pc:sldMkLst>
        <pc:spChg chg="mod">
          <ac:chgData name="Virpi Oinonen" userId="10f95d1ed58e7768" providerId="LiveId" clId="{BB31FC38-4638-1646-8995-9C10E6DB708D}" dt="2022-06-06T07:44:18.049" v="31" actId="1076"/>
          <ac:spMkLst>
            <pc:docMk/>
            <pc:sldMk cId="0" sldId="256"/>
            <ac:spMk id="151" creationId="{00000000-0000-0000-0000-000000000000}"/>
          </ac:spMkLst>
        </pc:spChg>
        <pc:spChg chg="mod">
          <ac:chgData name="Virpi Oinonen" userId="10f95d1ed58e7768" providerId="LiveId" clId="{BB31FC38-4638-1646-8995-9C10E6DB708D}" dt="2022-06-03T13:12:58.617" v="25" actId="1076"/>
          <ac:spMkLst>
            <pc:docMk/>
            <pc:sldMk cId="0" sldId="256"/>
            <ac:spMk id="152" creationId="{00000000-0000-0000-0000-000000000000}"/>
          </ac:spMkLst>
        </pc:spChg>
        <pc:spChg chg="mod">
          <ac:chgData name="Virpi Oinonen" userId="10f95d1ed58e7768" providerId="LiveId" clId="{BB31FC38-4638-1646-8995-9C10E6DB708D}" dt="2022-06-03T13:13:15.723" v="27" actId="1076"/>
          <ac:spMkLst>
            <pc:docMk/>
            <pc:sldMk cId="0" sldId="256"/>
            <ac:spMk id="157" creationId="{00000000-0000-0000-0000-000000000000}"/>
          </ac:spMkLst>
        </pc:spChg>
      </pc:sldChg>
      <pc:sldChg chg="del">
        <pc:chgData name="Virpi Oinonen" userId="10f95d1ed58e7768" providerId="LiveId" clId="{BB31FC38-4638-1646-8995-9C10E6DB708D}" dt="2022-05-27T08:12:45.631" v="12" actId="2696"/>
        <pc:sldMkLst>
          <pc:docMk/>
          <pc:sldMk cId="4063108941" sldId="256"/>
        </pc:sldMkLst>
      </pc:sldChg>
      <pc:sldChg chg="del">
        <pc:chgData name="Virpi Oinonen" userId="10f95d1ed58e7768" providerId="LiveId" clId="{BB31FC38-4638-1646-8995-9C10E6DB708D}" dt="2022-05-27T08:13:34.367" v="20" actId="2696"/>
        <pc:sldMkLst>
          <pc:docMk/>
          <pc:sldMk cId="3066069337" sldId="257"/>
        </pc:sldMkLst>
      </pc:sldChg>
      <pc:sldChg chg="addSp delSp modSp mod">
        <pc:chgData name="Virpi Oinonen" userId="10f95d1ed58e7768" providerId="LiveId" clId="{BB31FC38-4638-1646-8995-9C10E6DB708D}" dt="2022-06-06T08:12:59.097" v="40" actId="14100"/>
        <pc:sldMkLst>
          <pc:docMk/>
          <pc:sldMk cId="429983261" sldId="263"/>
        </pc:sldMkLst>
        <pc:picChg chg="del">
          <ac:chgData name="Virpi Oinonen" userId="10f95d1ed58e7768" providerId="LiveId" clId="{BB31FC38-4638-1646-8995-9C10E6DB708D}" dt="2022-06-06T08:12:10.858" v="32" actId="478"/>
          <ac:picMkLst>
            <pc:docMk/>
            <pc:sldMk cId="429983261" sldId="263"/>
            <ac:picMk id="3" creationId="{14109179-1554-7071-04E5-73C7F6388B6D}"/>
          </ac:picMkLst>
        </pc:picChg>
        <pc:picChg chg="add mod">
          <ac:chgData name="Virpi Oinonen" userId="10f95d1ed58e7768" providerId="LiveId" clId="{BB31FC38-4638-1646-8995-9C10E6DB708D}" dt="2022-06-06T08:12:59.097" v="40" actId="14100"/>
          <ac:picMkLst>
            <pc:docMk/>
            <pc:sldMk cId="429983261" sldId="263"/>
            <ac:picMk id="4" creationId="{A85A6AFA-9C95-454A-6E61-962BEA9DC4A5}"/>
          </ac:picMkLst>
        </pc:picChg>
      </pc:sldChg>
      <pc:sldChg chg="addSp delSp modSp mod">
        <pc:chgData name="Virpi Oinonen" userId="10f95d1ed58e7768" providerId="LiveId" clId="{BB31FC38-4638-1646-8995-9C10E6DB708D}" dt="2022-05-27T08:04:30.458" v="11" actId="962"/>
        <pc:sldMkLst>
          <pc:docMk/>
          <pc:sldMk cId="948618640" sldId="303"/>
        </pc:sldMkLst>
        <pc:picChg chg="add mod">
          <ac:chgData name="Virpi Oinonen" userId="10f95d1ed58e7768" providerId="LiveId" clId="{BB31FC38-4638-1646-8995-9C10E6DB708D}" dt="2022-05-27T08:04:30.458" v="11" actId="962"/>
          <ac:picMkLst>
            <pc:docMk/>
            <pc:sldMk cId="948618640" sldId="303"/>
            <ac:picMk id="3" creationId="{C135A9B5-CEAB-C7FA-28C0-99D5005EE591}"/>
          </ac:picMkLst>
        </pc:picChg>
        <pc:picChg chg="del">
          <ac:chgData name="Virpi Oinonen" userId="10f95d1ed58e7768" providerId="LiveId" clId="{BB31FC38-4638-1646-8995-9C10E6DB708D}" dt="2022-05-27T08:03:09.161" v="0" actId="478"/>
          <ac:picMkLst>
            <pc:docMk/>
            <pc:sldMk cId="948618640" sldId="303"/>
            <ac:picMk id="7" creationId="{491B338A-C7F3-33D5-DB81-E44A6AB6CB17}"/>
          </ac:picMkLst>
        </pc:picChg>
      </pc:sldChg>
      <pc:sldChg chg="modSp add mod">
        <pc:chgData name="Virpi Oinonen" userId="10f95d1ed58e7768" providerId="LiveId" clId="{BB31FC38-4638-1646-8995-9C10E6DB708D}" dt="2022-06-21T10:42:39.510" v="156" actId="20577"/>
        <pc:sldMkLst>
          <pc:docMk/>
          <pc:sldMk cId="0" sldId="305"/>
        </pc:sldMkLst>
        <pc:spChg chg="mod">
          <ac:chgData name="Virpi Oinonen" userId="10f95d1ed58e7768" providerId="LiveId" clId="{BB31FC38-4638-1646-8995-9C10E6DB708D}" dt="2022-06-08T08:56:58.597" v="42" actId="27636"/>
          <ac:spMkLst>
            <pc:docMk/>
            <pc:sldMk cId="0" sldId="305"/>
            <ac:spMk id="151" creationId="{00000000-0000-0000-0000-000000000000}"/>
          </ac:spMkLst>
        </pc:spChg>
        <pc:spChg chg="mod">
          <ac:chgData name="Virpi Oinonen" userId="10f95d1ed58e7768" providerId="LiveId" clId="{BB31FC38-4638-1646-8995-9C10E6DB708D}" dt="2022-06-08T08:57:35.072" v="83" actId="1036"/>
          <ac:spMkLst>
            <pc:docMk/>
            <pc:sldMk cId="0" sldId="305"/>
            <ac:spMk id="152" creationId="{00000000-0000-0000-0000-000000000000}"/>
          </ac:spMkLst>
        </pc:spChg>
        <pc:spChg chg="mod">
          <ac:chgData name="Virpi Oinonen" userId="10f95d1ed58e7768" providerId="LiveId" clId="{BB31FC38-4638-1646-8995-9C10E6DB708D}" dt="2022-06-08T08:57:28.787" v="72" actId="1036"/>
          <ac:spMkLst>
            <pc:docMk/>
            <pc:sldMk cId="0" sldId="305"/>
            <ac:spMk id="153" creationId="{00000000-0000-0000-0000-000000000000}"/>
          </ac:spMkLst>
        </pc:spChg>
        <pc:spChg chg="mod">
          <ac:chgData name="Virpi Oinonen" userId="10f95d1ed58e7768" providerId="LiveId" clId="{BB31FC38-4638-1646-8995-9C10E6DB708D}" dt="2022-06-21T10:42:39.510" v="156" actId="20577"/>
          <ac:spMkLst>
            <pc:docMk/>
            <pc:sldMk cId="0" sldId="305"/>
            <ac:spMk id="156" creationId="{00000000-0000-0000-0000-000000000000}"/>
          </ac:spMkLst>
        </pc:spChg>
        <pc:spChg chg="mod">
          <ac:chgData name="Virpi Oinonen" userId="10f95d1ed58e7768" providerId="LiveId" clId="{BB31FC38-4638-1646-8995-9C10E6DB708D}" dt="2022-06-08T08:58:12.512" v="84" actId="1076"/>
          <ac:spMkLst>
            <pc:docMk/>
            <pc:sldMk cId="0" sldId="305"/>
            <ac:spMk id="157" creationId="{00000000-0000-0000-0000-000000000000}"/>
          </ac:spMkLst>
        </pc:spChg>
      </pc:sldChg>
      <pc:sldChg chg="addSp delSp modSp add del mod">
        <pc:chgData name="Virpi Oinonen" userId="10f95d1ed58e7768" providerId="LiveId" clId="{BB31FC38-4638-1646-8995-9C10E6DB708D}" dt="2022-06-03T13:12:44.528" v="24" actId="2696"/>
        <pc:sldMkLst>
          <pc:docMk/>
          <pc:sldMk cId="4101952464" sldId="305"/>
        </pc:sldMkLst>
        <pc:picChg chg="del">
          <ac:chgData name="Virpi Oinonen" userId="10f95d1ed58e7768" providerId="LiveId" clId="{BB31FC38-4638-1646-8995-9C10E6DB708D}" dt="2022-05-27T08:12:56.163" v="14" actId="478"/>
          <ac:picMkLst>
            <pc:docMk/>
            <pc:sldMk cId="4101952464" sldId="305"/>
            <ac:picMk id="3" creationId="{C135A9B5-CEAB-C7FA-28C0-99D5005EE591}"/>
          </ac:picMkLst>
        </pc:picChg>
        <pc:picChg chg="add del mod">
          <ac:chgData name="Virpi Oinonen" userId="10f95d1ed58e7768" providerId="LiveId" clId="{BB31FC38-4638-1646-8995-9C10E6DB708D}" dt="2022-05-27T08:13:08.785" v="16" actId="931"/>
          <ac:picMkLst>
            <pc:docMk/>
            <pc:sldMk cId="4101952464" sldId="305"/>
            <ac:picMk id="4" creationId="{19658F87-8969-A3EA-6596-A74AF1E85E8C}"/>
          </ac:picMkLst>
        </pc:picChg>
        <pc:picChg chg="add del mod">
          <ac:chgData name="Virpi Oinonen" userId="10f95d1ed58e7768" providerId="LiveId" clId="{BB31FC38-4638-1646-8995-9C10E6DB708D}" dt="2022-06-03T13:10:40.090" v="21" actId="478"/>
          <ac:picMkLst>
            <pc:docMk/>
            <pc:sldMk cId="4101952464" sldId="305"/>
            <ac:picMk id="6" creationId="{4F88C72E-6F47-EC30-87E5-AB482B4EC0E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3C59355-8CC7-C140-8393-537ED72E5CB5}"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2989503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C59355-8CC7-C140-8393-537ED72E5CB5}"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1981487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C59355-8CC7-C140-8393-537ED72E5CB5}"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1863027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prstGeom prst="rect">
            <a:avLst/>
          </a:prstGeom>
        </p:spPr>
        <p:txBody>
          <a:bodyPr/>
          <a:lstStyle/>
          <a:p>
            <a:r>
              <a:t>Presentation Title</a:t>
            </a:r>
          </a:p>
        </p:txBody>
      </p:sp>
      <p:sp>
        <p:nvSpPr>
          <p:cNvPr id="12" name="Author and Date"/>
          <p:cNvSpPr txBox="1">
            <a:spLocks noGrp="1"/>
          </p:cNvSpPr>
          <p:nvPr>
            <p:ph type="body" sz="quarter" idx="21" hasCustomPrompt="1"/>
          </p:nvPr>
        </p:nvSpPr>
        <p:spPr>
          <a:xfrm>
            <a:off x="2844106" y="4267861"/>
            <a:ext cx="3455789" cy="109802"/>
          </a:xfrm>
          <a:prstGeom prst="rect">
            <a:avLst/>
          </a:prstGeom>
        </p:spPr>
        <p:txBody>
          <a:bodyPr/>
          <a:lstStyle>
            <a:lvl1pPr defTabSz="165094">
              <a:defRPr sz="675"/>
            </a:lvl1pPr>
          </a:lstStyle>
          <a:p>
            <a:r>
              <a:t>Author and Date</a:t>
            </a:r>
          </a:p>
        </p:txBody>
      </p:sp>
      <p:sp>
        <p:nvSpPr>
          <p:cNvPr id="13" name="Body Level One…"/>
          <p:cNvSpPr txBox="1">
            <a:spLocks noGrp="1"/>
          </p:cNvSpPr>
          <p:nvPr>
            <p:ph type="body" sz="quarter" idx="1" hasCustomPrompt="1"/>
          </p:nvPr>
        </p:nvSpPr>
        <p:spPr>
          <a:prstGeom prst="rect">
            <a:avLst/>
          </a:prstGeom>
        </p:spPr>
        <p:txBody>
          <a:body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398945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C59355-8CC7-C140-8393-537ED72E5CB5}"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1851374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3C59355-8CC7-C140-8393-537ED72E5CB5}" type="datetimeFigureOut">
              <a:rPr lang="en-US" smtClean="0"/>
              <a:t>6/21/22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4026854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3C59355-8CC7-C140-8393-537ED72E5CB5}" type="datetimeFigureOut">
              <a:rPr lang="en-US" smtClean="0"/>
              <a:t>6/21/22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340558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3C59355-8CC7-C140-8393-537ED72E5CB5}" type="datetimeFigureOut">
              <a:rPr lang="en-US" smtClean="0"/>
              <a:t>6/21/22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3531399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3C59355-8CC7-C140-8393-537ED72E5CB5}" type="datetimeFigureOut">
              <a:rPr lang="en-US" smtClean="0"/>
              <a:t>6/21/22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298010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C59355-8CC7-C140-8393-537ED72E5CB5}" type="datetimeFigureOut">
              <a:rPr lang="en-US" smtClean="0"/>
              <a:t>6/21/22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2158266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3C59355-8CC7-C140-8393-537ED72E5CB5}" type="datetimeFigureOut">
              <a:rPr lang="en-US" smtClean="0"/>
              <a:t>6/21/22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259569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3C59355-8CC7-C140-8393-537ED72E5CB5}" type="datetimeFigureOut">
              <a:rPr lang="en-US" smtClean="0"/>
              <a:t>6/21/22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B109E-5A2D-2D43-A8EF-8FFCAD5F557C}" type="slidenum">
              <a:rPr lang="en-US" smtClean="0"/>
              <a:t>‹#›</a:t>
            </a:fld>
            <a:endParaRPr lang="en-US"/>
          </a:p>
        </p:txBody>
      </p:sp>
    </p:spTree>
    <p:extLst>
      <p:ext uri="{BB962C8B-B14F-4D97-AF65-F5344CB8AC3E}">
        <p14:creationId xmlns:p14="http://schemas.microsoft.com/office/powerpoint/2010/main" val="536980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C59355-8CC7-C140-8393-537ED72E5CB5}" type="datetimeFigureOut">
              <a:rPr lang="en-US" smtClean="0"/>
              <a:t>6/21/22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B109E-5A2D-2D43-A8EF-8FFCAD5F557C}" type="slidenum">
              <a:rPr lang="en-US" smtClean="0"/>
              <a:t>‹#›</a:t>
            </a:fld>
            <a:endParaRPr lang="en-US"/>
          </a:p>
        </p:txBody>
      </p:sp>
    </p:spTree>
    <p:extLst>
      <p:ext uri="{BB962C8B-B14F-4D97-AF65-F5344CB8AC3E}">
        <p14:creationId xmlns:p14="http://schemas.microsoft.com/office/powerpoint/2010/main" val="2930417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routledge.com/Factor-X-Studies-in-Sustainable-Natural-Resource-Management/book-series/FX?pd=published&amp;pg=1&amp;pp=12&amp;so=pub&amp;view=list" TargetMode="External"/><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0.tif"/><Relationship Id="rId5" Type="http://schemas.openxmlformats.org/officeDocument/2006/relationships/hyperlink" Target="https://www.routledge.com/Factor-X-Studies-in-Sustainable-Natural-Resource-Management/book-series/FX?pd=published&amp;pg=1&amp;pp=12&amp;so=pub&amp;view=list" TargetMode="External"/><Relationship Id="rId4" Type="http://schemas.openxmlformats.org/officeDocument/2006/relationships/hyperlink" Target="http://www.360dialogues.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itle: The Impossibilities of the Circular Economy">
            <a:extLst>
              <a:ext uri="{FF2B5EF4-FFF2-40B4-BE49-F238E27FC236}">
                <a16:creationId xmlns:a16="http://schemas.microsoft.com/office/drawing/2014/main" id="{F877C1DD-668C-64F4-5CFD-DE06A965904D}"/>
              </a:ext>
            </a:extLst>
          </p:cNvPr>
          <p:cNvPicPr>
            <a:picLocks noChangeAspect="1"/>
          </p:cNvPicPr>
          <p:nvPr/>
        </p:nvPicPr>
        <p:blipFill>
          <a:blip r:embed="rId2"/>
          <a:stretch>
            <a:fillRect/>
          </a:stretch>
        </p:blipFill>
        <p:spPr>
          <a:xfrm>
            <a:off x="773723" y="685800"/>
            <a:ext cx="7596554" cy="5486400"/>
          </a:xfrm>
          <a:prstGeom prst="rect">
            <a:avLst/>
          </a:prstGeom>
        </p:spPr>
      </p:pic>
    </p:spTree>
    <p:extLst>
      <p:ext uri="{BB962C8B-B14F-4D97-AF65-F5344CB8AC3E}">
        <p14:creationId xmlns:p14="http://schemas.microsoft.com/office/powerpoint/2010/main" val="3353063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how energy in circular economy is generated by renewables only">
            <a:extLst>
              <a:ext uri="{FF2B5EF4-FFF2-40B4-BE49-F238E27FC236}">
                <a16:creationId xmlns:a16="http://schemas.microsoft.com/office/drawing/2014/main" id="{9C4172AC-0028-ACD6-569D-614065F9B208}"/>
              </a:ext>
            </a:extLst>
          </p:cNvPr>
          <p:cNvPicPr>
            <a:picLocks noChangeAspect="1"/>
          </p:cNvPicPr>
          <p:nvPr/>
        </p:nvPicPr>
        <p:blipFill>
          <a:blip r:embed="rId2"/>
          <a:stretch>
            <a:fillRect/>
          </a:stretch>
        </p:blipFill>
        <p:spPr>
          <a:xfrm>
            <a:off x="1755228" y="33225"/>
            <a:ext cx="5633544" cy="6791550"/>
          </a:xfrm>
          <a:prstGeom prst="rect">
            <a:avLst/>
          </a:prstGeom>
        </p:spPr>
      </p:pic>
    </p:spTree>
    <p:extLst>
      <p:ext uri="{BB962C8B-B14F-4D97-AF65-F5344CB8AC3E}">
        <p14:creationId xmlns:p14="http://schemas.microsoft.com/office/powerpoint/2010/main" val="2445978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a windmill appearing out of thin air without any investment or resource extraction">
            <a:extLst>
              <a:ext uri="{FF2B5EF4-FFF2-40B4-BE49-F238E27FC236}">
                <a16:creationId xmlns:a16="http://schemas.microsoft.com/office/drawing/2014/main" id="{3F5EF1AF-2143-73BB-FDC1-94D42FF33098}"/>
              </a:ext>
            </a:extLst>
          </p:cNvPr>
          <p:cNvPicPr>
            <a:picLocks noChangeAspect="1"/>
          </p:cNvPicPr>
          <p:nvPr/>
        </p:nvPicPr>
        <p:blipFill>
          <a:blip r:embed="rId2"/>
          <a:stretch>
            <a:fillRect/>
          </a:stretch>
        </p:blipFill>
        <p:spPr>
          <a:xfrm>
            <a:off x="1702449" y="105103"/>
            <a:ext cx="5739102" cy="6647793"/>
          </a:xfrm>
          <a:prstGeom prst="rect">
            <a:avLst/>
          </a:prstGeom>
        </p:spPr>
      </p:pic>
    </p:spTree>
    <p:extLst>
      <p:ext uri="{BB962C8B-B14F-4D97-AF65-F5344CB8AC3E}">
        <p14:creationId xmlns:p14="http://schemas.microsoft.com/office/powerpoint/2010/main" val="754425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the amount of resources that go into building a renewables infrastructure">
            <a:extLst>
              <a:ext uri="{FF2B5EF4-FFF2-40B4-BE49-F238E27FC236}">
                <a16:creationId xmlns:a16="http://schemas.microsoft.com/office/drawing/2014/main" id="{AF52F2DA-B189-B973-3B1A-2132973D38FD}"/>
              </a:ext>
            </a:extLst>
          </p:cNvPr>
          <p:cNvPicPr>
            <a:picLocks noChangeAspect="1"/>
          </p:cNvPicPr>
          <p:nvPr/>
        </p:nvPicPr>
        <p:blipFill>
          <a:blip r:embed="rId2"/>
          <a:stretch>
            <a:fillRect/>
          </a:stretch>
        </p:blipFill>
        <p:spPr>
          <a:xfrm>
            <a:off x="1725089" y="147145"/>
            <a:ext cx="5632151" cy="6492619"/>
          </a:xfrm>
          <a:prstGeom prst="rect">
            <a:avLst/>
          </a:prstGeom>
        </p:spPr>
      </p:pic>
    </p:spTree>
    <p:extLst>
      <p:ext uri="{BB962C8B-B14F-4D97-AF65-F5344CB8AC3E}">
        <p14:creationId xmlns:p14="http://schemas.microsoft.com/office/powerpoint/2010/main" val="4243030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the process of dissipation">
            <a:extLst>
              <a:ext uri="{FF2B5EF4-FFF2-40B4-BE49-F238E27FC236}">
                <a16:creationId xmlns:a16="http://schemas.microsoft.com/office/drawing/2014/main" id="{12F56C6D-AA27-A76F-6D9D-EBF7ABE7CEE0}"/>
              </a:ext>
            </a:extLst>
          </p:cNvPr>
          <p:cNvPicPr>
            <a:picLocks noChangeAspect="1"/>
          </p:cNvPicPr>
          <p:nvPr/>
        </p:nvPicPr>
        <p:blipFill>
          <a:blip r:embed="rId2"/>
          <a:stretch>
            <a:fillRect/>
          </a:stretch>
        </p:blipFill>
        <p:spPr>
          <a:xfrm>
            <a:off x="1500213" y="186558"/>
            <a:ext cx="6143573" cy="6484883"/>
          </a:xfrm>
          <a:prstGeom prst="rect">
            <a:avLst/>
          </a:prstGeom>
        </p:spPr>
      </p:pic>
    </p:spTree>
    <p:extLst>
      <p:ext uri="{BB962C8B-B14F-4D97-AF65-F5344CB8AC3E}">
        <p14:creationId xmlns:p14="http://schemas.microsoft.com/office/powerpoint/2010/main" val="402212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a planet being squeezed dry by resource extraction">
            <a:extLst>
              <a:ext uri="{FF2B5EF4-FFF2-40B4-BE49-F238E27FC236}">
                <a16:creationId xmlns:a16="http://schemas.microsoft.com/office/drawing/2014/main" id="{4B71DC32-119E-3523-1024-2FC065CC6C36}"/>
              </a:ext>
            </a:extLst>
          </p:cNvPr>
          <p:cNvPicPr>
            <a:picLocks noChangeAspect="1"/>
          </p:cNvPicPr>
          <p:nvPr/>
        </p:nvPicPr>
        <p:blipFill>
          <a:blip r:embed="rId2"/>
          <a:stretch>
            <a:fillRect/>
          </a:stretch>
        </p:blipFill>
        <p:spPr>
          <a:xfrm>
            <a:off x="1374094" y="115613"/>
            <a:ext cx="6400884" cy="6632027"/>
          </a:xfrm>
          <a:prstGeom prst="rect">
            <a:avLst/>
          </a:prstGeom>
        </p:spPr>
      </p:pic>
    </p:spTree>
    <p:extLst>
      <p:ext uri="{BB962C8B-B14F-4D97-AF65-F5344CB8AC3E}">
        <p14:creationId xmlns:p14="http://schemas.microsoft.com/office/powerpoint/2010/main" val="23370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ganisations">
            <a:extLst>
              <a:ext uri="{FF2B5EF4-FFF2-40B4-BE49-F238E27FC236}">
                <a16:creationId xmlns:a16="http://schemas.microsoft.com/office/drawing/2014/main" id="{249AEB9E-254E-1422-90A7-745E170DFBB8}"/>
              </a:ext>
            </a:extLst>
          </p:cNvPr>
          <p:cNvPicPr>
            <a:picLocks noChangeAspect="1"/>
          </p:cNvPicPr>
          <p:nvPr/>
        </p:nvPicPr>
        <p:blipFill>
          <a:blip r:embed="rId2"/>
          <a:stretch>
            <a:fillRect/>
          </a:stretch>
        </p:blipFill>
        <p:spPr>
          <a:xfrm>
            <a:off x="1015558" y="2983799"/>
            <a:ext cx="6678014" cy="890402"/>
          </a:xfrm>
          <a:prstGeom prst="rect">
            <a:avLst/>
          </a:prstGeom>
        </p:spPr>
      </p:pic>
    </p:spTree>
    <p:extLst>
      <p:ext uri="{BB962C8B-B14F-4D97-AF65-F5344CB8AC3E}">
        <p14:creationId xmlns:p14="http://schemas.microsoft.com/office/powerpoint/2010/main" val="3155607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silos in organisations">
            <a:extLst>
              <a:ext uri="{FF2B5EF4-FFF2-40B4-BE49-F238E27FC236}">
                <a16:creationId xmlns:a16="http://schemas.microsoft.com/office/drawing/2014/main" id="{F7BDAA8D-6F1C-19E2-24AF-18BF1D1373F7}"/>
              </a:ext>
            </a:extLst>
          </p:cNvPr>
          <p:cNvPicPr>
            <a:picLocks noChangeAspect="1"/>
          </p:cNvPicPr>
          <p:nvPr/>
        </p:nvPicPr>
        <p:blipFill>
          <a:blip r:embed="rId2"/>
          <a:stretch>
            <a:fillRect/>
          </a:stretch>
        </p:blipFill>
        <p:spPr>
          <a:xfrm>
            <a:off x="1368967" y="0"/>
            <a:ext cx="6269011" cy="6495393"/>
          </a:xfrm>
          <a:prstGeom prst="rect">
            <a:avLst/>
          </a:prstGeom>
        </p:spPr>
      </p:pic>
    </p:spTree>
    <p:extLst>
      <p:ext uri="{BB962C8B-B14F-4D97-AF65-F5344CB8AC3E}">
        <p14:creationId xmlns:p14="http://schemas.microsoft.com/office/powerpoint/2010/main" val="1795307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silos in academia">
            <a:extLst>
              <a:ext uri="{FF2B5EF4-FFF2-40B4-BE49-F238E27FC236}">
                <a16:creationId xmlns:a16="http://schemas.microsoft.com/office/drawing/2014/main" id="{14EE9656-E999-AB6F-2CAD-BFDBBC852B15}"/>
              </a:ext>
            </a:extLst>
          </p:cNvPr>
          <p:cNvPicPr>
            <a:picLocks noChangeAspect="1"/>
          </p:cNvPicPr>
          <p:nvPr/>
        </p:nvPicPr>
        <p:blipFill>
          <a:blip r:embed="rId2"/>
          <a:stretch>
            <a:fillRect/>
          </a:stretch>
        </p:blipFill>
        <p:spPr>
          <a:xfrm>
            <a:off x="1504587" y="199697"/>
            <a:ext cx="6159783" cy="6484882"/>
          </a:xfrm>
          <a:prstGeom prst="rect">
            <a:avLst/>
          </a:prstGeom>
        </p:spPr>
      </p:pic>
    </p:spTree>
    <p:extLst>
      <p:ext uri="{BB962C8B-B14F-4D97-AF65-F5344CB8AC3E}">
        <p14:creationId xmlns:p14="http://schemas.microsoft.com/office/powerpoint/2010/main" val="668864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litics">
            <a:extLst>
              <a:ext uri="{FF2B5EF4-FFF2-40B4-BE49-F238E27FC236}">
                <a16:creationId xmlns:a16="http://schemas.microsoft.com/office/drawing/2014/main" id="{AB1789F1-37A7-C278-3EBD-400195D33482}"/>
              </a:ext>
            </a:extLst>
          </p:cNvPr>
          <p:cNvPicPr>
            <a:picLocks noChangeAspect="1"/>
          </p:cNvPicPr>
          <p:nvPr/>
        </p:nvPicPr>
        <p:blipFill>
          <a:blip r:embed="rId2"/>
          <a:stretch>
            <a:fillRect/>
          </a:stretch>
        </p:blipFill>
        <p:spPr>
          <a:xfrm>
            <a:off x="1254449" y="2838157"/>
            <a:ext cx="6635101" cy="976835"/>
          </a:xfrm>
          <a:prstGeom prst="rect">
            <a:avLst/>
          </a:prstGeom>
        </p:spPr>
      </p:pic>
    </p:spTree>
    <p:extLst>
      <p:ext uri="{BB962C8B-B14F-4D97-AF65-F5344CB8AC3E}">
        <p14:creationId xmlns:p14="http://schemas.microsoft.com/office/powerpoint/2010/main" val="3674475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topics swept under the carpet when China and EU talk about circular economy">
            <a:extLst>
              <a:ext uri="{FF2B5EF4-FFF2-40B4-BE49-F238E27FC236}">
                <a16:creationId xmlns:a16="http://schemas.microsoft.com/office/drawing/2014/main" id="{248E4CC9-D012-CC8D-12D5-7B10C0C08BF3}"/>
              </a:ext>
            </a:extLst>
          </p:cNvPr>
          <p:cNvPicPr>
            <a:picLocks noChangeAspect="1"/>
          </p:cNvPicPr>
          <p:nvPr/>
        </p:nvPicPr>
        <p:blipFill>
          <a:blip r:embed="rId2"/>
          <a:stretch>
            <a:fillRect/>
          </a:stretch>
        </p:blipFill>
        <p:spPr>
          <a:xfrm>
            <a:off x="1021839" y="307427"/>
            <a:ext cx="7100322" cy="6390290"/>
          </a:xfrm>
          <a:prstGeom prst="rect">
            <a:avLst/>
          </a:prstGeom>
        </p:spPr>
      </p:pic>
    </p:spTree>
    <p:extLst>
      <p:ext uri="{BB962C8B-B14F-4D97-AF65-F5344CB8AC3E}">
        <p14:creationId xmlns:p14="http://schemas.microsoft.com/office/powerpoint/2010/main" val="162341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a gap between circular economy enthusiasts and concerned scholars who are skeptical about circular economy being the answer to our environmental woes">
            <a:extLst>
              <a:ext uri="{FF2B5EF4-FFF2-40B4-BE49-F238E27FC236}">
                <a16:creationId xmlns:a16="http://schemas.microsoft.com/office/drawing/2014/main" id="{B4BECBB2-1272-078E-577A-46E9E913EDFE}"/>
              </a:ext>
            </a:extLst>
          </p:cNvPr>
          <p:cNvPicPr>
            <a:picLocks noChangeAspect="1"/>
          </p:cNvPicPr>
          <p:nvPr/>
        </p:nvPicPr>
        <p:blipFill>
          <a:blip r:embed="rId2"/>
          <a:stretch>
            <a:fillRect/>
          </a:stretch>
        </p:blipFill>
        <p:spPr>
          <a:xfrm>
            <a:off x="1786277" y="55179"/>
            <a:ext cx="5571446" cy="6747641"/>
          </a:xfrm>
          <a:prstGeom prst="rect">
            <a:avLst/>
          </a:prstGeom>
        </p:spPr>
      </p:pic>
    </p:spTree>
    <p:extLst>
      <p:ext uri="{BB962C8B-B14F-4D97-AF65-F5344CB8AC3E}">
        <p14:creationId xmlns:p14="http://schemas.microsoft.com/office/powerpoint/2010/main" val="2719568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conomics">
            <a:extLst>
              <a:ext uri="{FF2B5EF4-FFF2-40B4-BE49-F238E27FC236}">
                <a16:creationId xmlns:a16="http://schemas.microsoft.com/office/drawing/2014/main" id="{BA4A2AB9-F0BD-60EB-3900-235126CCC2D1}"/>
              </a:ext>
            </a:extLst>
          </p:cNvPr>
          <p:cNvPicPr>
            <a:picLocks noChangeAspect="1"/>
          </p:cNvPicPr>
          <p:nvPr/>
        </p:nvPicPr>
        <p:blipFill>
          <a:blip r:embed="rId2"/>
          <a:stretch>
            <a:fillRect/>
          </a:stretch>
        </p:blipFill>
        <p:spPr>
          <a:xfrm>
            <a:off x="1673772" y="2905709"/>
            <a:ext cx="5796455" cy="1046582"/>
          </a:xfrm>
          <a:prstGeom prst="rect">
            <a:avLst/>
          </a:prstGeom>
        </p:spPr>
      </p:pic>
    </p:spTree>
    <p:extLst>
      <p:ext uri="{BB962C8B-B14F-4D97-AF65-F5344CB8AC3E}">
        <p14:creationId xmlns:p14="http://schemas.microsoft.com/office/powerpoint/2010/main" val="1476574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our current global economy being too big for our planetary resources">
            <a:extLst>
              <a:ext uri="{FF2B5EF4-FFF2-40B4-BE49-F238E27FC236}">
                <a16:creationId xmlns:a16="http://schemas.microsoft.com/office/drawing/2014/main" id="{56BC9EF6-9E9D-6D6F-41EA-19A0D72AB4CA}"/>
              </a:ext>
            </a:extLst>
          </p:cNvPr>
          <p:cNvPicPr>
            <a:picLocks noChangeAspect="1"/>
          </p:cNvPicPr>
          <p:nvPr/>
        </p:nvPicPr>
        <p:blipFill>
          <a:blip r:embed="rId2"/>
          <a:stretch>
            <a:fillRect/>
          </a:stretch>
        </p:blipFill>
        <p:spPr>
          <a:xfrm>
            <a:off x="2081048" y="8583"/>
            <a:ext cx="4776952" cy="6740810"/>
          </a:xfrm>
          <a:prstGeom prst="rect">
            <a:avLst/>
          </a:prstGeom>
        </p:spPr>
      </p:pic>
    </p:spTree>
    <p:extLst>
      <p:ext uri="{BB962C8B-B14F-4D97-AF65-F5344CB8AC3E}">
        <p14:creationId xmlns:p14="http://schemas.microsoft.com/office/powerpoint/2010/main" val="1182346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a smaller economy that is more sustainable">
            <a:extLst>
              <a:ext uri="{FF2B5EF4-FFF2-40B4-BE49-F238E27FC236}">
                <a16:creationId xmlns:a16="http://schemas.microsoft.com/office/drawing/2014/main" id="{D5CB6B61-29C7-6846-22C4-00A4CFC7CB53}"/>
              </a:ext>
            </a:extLst>
          </p:cNvPr>
          <p:cNvPicPr>
            <a:picLocks noChangeAspect="1"/>
          </p:cNvPicPr>
          <p:nvPr/>
        </p:nvPicPr>
        <p:blipFill>
          <a:blip r:embed="rId2"/>
          <a:stretch>
            <a:fillRect/>
          </a:stretch>
        </p:blipFill>
        <p:spPr>
          <a:xfrm>
            <a:off x="1723697" y="121804"/>
            <a:ext cx="5791200" cy="6724226"/>
          </a:xfrm>
          <a:prstGeom prst="rect">
            <a:avLst/>
          </a:prstGeom>
        </p:spPr>
      </p:pic>
    </p:spTree>
    <p:extLst>
      <p:ext uri="{BB962C8B-B14F-4D97-AF65-F5344CB8AC3E}">
        <p14:creationId xmlns:p14="http://schemas.microsoft.com/office/powerpoint/2010/main" val="914495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packaging circular economy as a silver bullet solution">
            <a:extLst>
              <a:ext uri="{FF2B5EF4-FFF2-40B4-BE49-F238E27FC236}">
                <a16:creationId xmlns:a16="http://schemas.microsoft.com/office/drawing/2014/main" id="{A83B7219-2B9B-547B-14B4-40EF759FF241}"/>
              </a:ext>
            </a:extLst>
          </p:cNvPr>
          <p:cNvPicPr>
            <a:picLocks noChangeAspect="1"/>
          </p:cNvPicPr>
          <p:nvPr/>
        </p:nvPicPr>
        <p:blipFill>
          <a:blip r:embed="rId2"/>
          <a:stretch>
            <a:fillRect/>
          </a:stretch>
        </p:blipFill>
        <p:spPr>
          <a:xfrm>
            <a:off x="1631812" y="260131"/>
            <a:ext cx="5880376" cy="6337738"/>
          </a:xfrm>
          <a:prstGeom prst="rect">
            <a:avLst/>
          </a:prstGeom>
        </p:spPr>
      </p:pic>
    </p:spTree>
    <p:extLst>
      <p:ext uri="{BB962C8B-B14F-4D97-AF65-F5344CB8AC3E}">
        <p14:creationId xmlns:p14="http://schemas.microsoft.com/office/powerpoint/2010/main" val="3083529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people panicking about the possibility that they have to abandon their cherished ideas of circular economy">
            <a:extLst>
              <a:ext uri="{FF2B5EF4-FFF2-40B4-BE49-F238E27FC236}">
                <a16:creationId xmlns:a16="http://schemas.microsoft.com/office/drawing/2014/main" id="{79CE70F6-06CE-48EE-EF26-7710CF1CE3F1}"/>
              </a:ext>
            </a:extLst>
          </p:cNvPr>
          <p:cNvPicPr>
            <a:picLocks noChangeAspect="1"/>
          </p:cNvPicPr>
          <p:nvPr/>
        </p:nvPicPr>
        <p:blipFill>
          <a:blip r:embed="rId2"/>
          <a:stretch>
            <a:fillRect/>
          </a:stretch>
        </p:blipFill>
        <p:spPr>
          <a:xfrm>
            <a:off x="1655623" y="741526"/>
            <a:ext cx="5990653" cy="5374947"/>
          </a:xfrm>
          <a:prstGeom prst="rect">
            <a:avLst/>
          </a:prstGeom>
        </p:spPr>
      </p:pic>
    </p:spTree>
    <p:extLst>
      <p:ext uri="{BB962C8B-B14F-4D97-AF65-F5344CB8AC3E}">
        <p14:creationId xmlns:p14="http://schemas.microsoft.com/office/powerpoint/2010/main" val="3082648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circular economy as a silver bullet solution">
            <a:extLst>
              <a:ext uri="{FF2B5EF4-FFF2-40B4-BE49-F238E27FC236}">
                <a16:creationId xmlns:a16="http://schemas.microsoft.com/office/drawing/2014/main" id="{3F85FA95-F05B-DCDA-E6A5-F2E102B1135E}"/>
              </a:ext>
            </a:extLst>
          </p:cNvPr>
          <p:cNvPicPr>
            <a:picLocks noChangeAspect="1"/>
          </p:cNvPicPr>
          <p:nvPr/>
        </p:nvPicPr>
        <p:blipFill>
          <a:blip r:embed="rId2"/>
          <a:stretch>
            <a:fillRect/>
          </a:stretch>
        </p:blipFill>
        <p:spPr>
          <a:xfrm>
            <a:off x="1850799" y="178676"/>
            <a:ext cx="5485422" cy="6552032"/>
          </a:xfrm>
          <a:prstGeom prst="rect">
            <a:avLst/>
          </a:prstGeom>
        </p:spPr>
      </p:pic>
    </p:spTree>
    <p:extLst>
      <p:ext uri="{BB962C8B-B14F-4D97-AF65-F5344CB8AC3E}">
        <p14:creationId xmlns:p14="http://schemas.microsoft.com/office/powerpoint/2010/main" val="1655990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regeneration">
            <a:extLst>
              <a:ext uri="{FF2B5EF4-FFF2-40B4-BE49-F238E27FC236}">
                <a16:creationId xmlns:a16="http://schemas.microsoft.com/office/drawing/2014/main" id="{811C6A65-A252-39E2-042D-73D566E03236}"/>
              </a:ext>
            </a:extLst>
          </p:cNvPr>
          <p:cNvPicPr>
            <a:picLocks noChangeAspect="1"/>
          </p:cNvPicPr>
          <p:nvPr/>
        </p:nvPicPr>
        <p:blipFill>
          <a:blip r:embed="rId2"/>
          <a:stretch>
            <a:fillRect/>
          </a:stretch>
        </p:blipFill>
        <p:spPr>
          <a:xfrm>
            <a:off x="1440201" y="210207"/>
            <a:ext cx="6148268" cy="6319053"/>
          </a:xfrm>
          <a:prstGeom prst="rect">
            <a:avLst/>
          </a:prstGeom>
        </p:spPr>
      </p:pic>
    </p:spTree>
    <p:extLst>
      <p:ext uri="{BB962C8B-B14F-4D97-AF65-F5344CB8AC3E}">
        <p14:creationId xmlns:p14="http://schemas.microsoft.com/office/powerpoint/2010/main" val="109665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sustainability">
            <a:extLst>
              <a:ext uri="{FF2B5EF4-FFF2-40B4-BE49-F238E27FC236}">
                <a16:creationId xmlns:a16="http://schemas.microsoft.com/office/drawing/2014/main" id="{5786EB3F-2612-3795-54BC-63057A185DE2}"/>
              </a:ext>
            </a:extLst>
          </p:cNvPr>
          <p:cNvPicPr>
            <a:picLocks noChangeAspect="1"/>
          </p:cNvPicPr>
          <p:nvPr/>
        </p:nvPicPr>
        <p:blipFill>
          <a:blip r:embed="rId2"/>
          <a:stretch>
            <a:fillRect/>
          </a:stretch>
        </p:blipFill>
        <p:spPr>
          <a:xfrm>
            <a:off x="2005992" y="641130"/>
            <a:ext cx="6708567" cy="6074980"/>
          </a:xfrm>
          <a:prstGeom prst="rect">
            <a:avLst/>
          </a:prstGeom>
        </p:spPr>
      </p:pic>
    </p:spTree>
    <p:extLst>
      <p:ext uri="{BB962C8B-B14F-4D97-AF65-F5344CB8AC3E}">
        <p14:creationId xmlns:p14="http://schemas.microsoft.com/office/powerpoint/2010/main" val="3657972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the social aspects of circular economy">
            <a:extLst>
              <a:ext uri="{FF2B5EF4-FFF2-40B4-BE49-F238E27FC236}">
                <a16:creationId xmlns:a16="http://schemas.microsoft.com/office/drawing/2014/main" id="{E0AA8C11-186E-81A9-5EF0-56F22B4BE336}"/>
              </a:ext>
            </a:extLst>
          </p:cNvPr>
          <p:cNvPicPr>
            <a:picLocks noChangeAspect="1"/>
          </p:cNvPicPr>
          <p:nvPr/>
        </p:nvPicPr>
        <p:blipFill>
          <a:blip r:embed="rId2"/>
          <a:stretch>
            <a:fillRect/>
          </a:stretch>
        </p:blipFill>
        <p:spPr>
          <a:xfrm>
            <a:off x="1397876" y="0"/>
            <a:ext cx="6894786" cy="6550047"/>
          </a:xfrm>
          <a:prstGeom prst="rect">
            <a:avLst/>
          </a:prstGeom>
        </p:spPr>
      </p:pic>
    </p:spTree>
    <p:extLst>
      <p:ext uri="{BB962C8B-B14F-4D97-AF65-F5344CB8AC3E}">
        <p14:creationId xmlns:p14="http://schemas.microsoft.com/office/powerpoint/2010/main" val="1429762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different levels of thinking from object level to systems thinking level">
            <a:extLst>
              <a:ext uri="{FF2B5EF4-FFF2-40B4-BE49-F238E27FC236}">
                <a16:creationId xmlns:a16="http://schemas.microsoft.com/office/drawing/2014/main" id="{21E1B115-06E5-5B1B-D9A4-002C747DE04A}"/>
              </a:ext>
            </a:extLst>
          </p:cNvPr>
          <p:cNvPicPr>
            <a:picLocks noChangeAspect="1"/>
          </p:cNvPicPr>
          <p:nvPr/>
        </p:nvPicPr>
        <p:blipFill>
          <a:blip r:embed="rId2"/>
          <a:stretch>
            <a:fillRect/>
          </a:stretch>
        </p:blipFill>
        <p:spPr>
          <a:xfrm>
            <a:off x="1846967" y="-1"/>
            <a:ext cx="5457723" cy="6867635"/>
          </a:xfrm>
          <a:prstGeom prst="rect">
            <a:avLst/>
          </a:prstGeom>
        </p:spPr>
      </p:pic>
    </p:spTree>
    <p:extLst>
      <p:ext uri="{BB962C8B-B14F-4D97-AF65-F5344CB8AC3E}">
        <p14:creationId xmlns:p14="http://schemas.microsoft.com/office/powerpoint/2010/main" val="160525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how waste ceases to exist in circular economy">
            <a:extLst>
              <a:ext uri="{FF2B5EF4-FFF2-40B4-BE49-F238E27FC236}">
                <a16:creationId xmlns:a16="http://schemas.microsoft.com/office/drawing/2014/main" id="{55D77124-79B1-62CC-63DE-8C2F987EEDC7}"/>
              </a:ext>
            </a:extLst>
          </p:cNvPr>
          <p:cNvPicPr>
            <a:picLocks noChangeAspect="1"/>
          </p:cNvPicPr>
          <p:nvPr/>
        </p:nvPicPr>
        <p:blipFill>
          <a:blip r:embed="rId2"/>
          <a:stretch>
            <a:fillRect/>
          </a:stretch>
        </p:blipFill>
        <p:spPr>
          <a:xfrm>
            <a:off x="1404747" y="351257"/>
            <a:ext cx="6818384" cy="6155485"/>
          </a:xfrm>
          <a:prstGeom prst="rect">
            <a:avLst/>
          </a:prstGeom>
        </p:spPr>
      </p:pic>
    </p:spTree>
    <p:extLst>
      <p:ext uri="{BB962C8B-B14F-4D97-AF65-F5344CB8AC3E}">
        <p14:creationId xmlns:p14="http://schemas.microsoft.com/office/powerpoint/2010/main" val="737253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systems thinking">
            <a:extLst>
              <a:ext uri="{FF2B5EF4-FFF2-40B4-BE49-F238E27FC236}">
                <a16:creationId xmlns:a16="http://schemas.microsoft.com/office/drawing/2014/main" id="{733DB5F3-F6B3-560D-C886-6BE59CD21A48}"/>
              </a:ext>
            </a:extLst>
          </p:cNvPr>
          <p:cNvPicPr>
            <a:picLocks noChangeAspect="1"/>
          </p:cNvPicPr>
          <p:nvPr/>
        </p:nvPicPr>
        <p:blipFill>
          <a:blip r:embed="rId2"/>
          <a:stretch>
            <a:fillRect/>
          </a:stretch>
        </p:blipFill>
        <p:spPr>
          <a:xfrm>
            <a:off x="1770201" y="20145"/>
            <a:ext cx="5603597" cy="6817710"/>
          </a:xfrm>
          <a:prstGeom prst="rect">
            <a:avLst/>
          </a:prstGeom>
        </p:spPr>
      </p:pic>
    </p:spTree>
    <p:extLst>
      <p:ext uri="{BB962C8B-B14F-4D97-AF65-F5344CB8AC3E}">
        <p14:creationId xmlns:p14="http://schemas.microsoft.com/office/powerpoint/2010/main" val="3467727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interdisciplinary interaction within academia">
            <a:extLst>
              <a:ext uri="{FF2B5EF4-FFF2-40B4-BE49-F238E27FC236}">
                <a16:creationId xmlns:a16="http://schemas.microsoft.com/office/drawing/2014/main" id="{189A5671-5C76-69E8-56FC-D31A30617811}"/>
              </a:ext>
            </a:extLst>
          </p:cNvPr>
          <p:cNvPicPr>
            <a:picLocks noChangeAspect="1"/>
          </p:cNvPicPr>
          <p:nvPr/>
        </p:nvPicPr>
        <p:blipFill>
          <a:blip r:embed="rId2"/>
          <a:stretch>
            <a:fillRect/>
          </a:stretch>
        </p:blipFill>
        <p:spPr>
          <a:xfrm>
            <a:off x="1192061" y="283779"/>
            <a:ext cx="6827332" cy="6353212"/>
          </a:xfrm>
          <a:prstGeom prst="rect">
            <a:avLst/>
          </a:prstGeom>
        </p:spPr>
      </p:pic>
    </p:spTree>
    <p:extLst>
      <p:ext uri="{BB962C8B-B14F-4D97-AF65-F5344CB8AC3E}">
        <p14:creationId xmlns:p14="http://schemas.microsoft.com/office/powerpoint/2010/main" val="3008144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the uncomfortableness of complexity">
            <a:extLst>
              <a:ext uri="{FF2B5EF4-FFF2-40B4-BE49-F238E27FC236}">
                <a16:creationId xmlns:a16="http://schemas.microsoft.com/office/drawing/2014/main" id="{0A1AAA79-E729-AA7C-8BC2-D4A1C8D5BEBE}"/>
              </a:ext>
            </a:extLst>
          </p:cNvPr>
          <p:cNvPicPr>
            <a:picLocks noChangeAspect="1"/>
          </p:cNvPicPr>
          <p:nvPr/>
        </p:nvPicPr>
        <p:blipFill>
          <a:blip r:embed="rId2"/>
          <a:stretch>
            <a:fillRect/>
          </a:stretch>
        </p:blipFill>
        <p:spPr>
          <a:xfrm>
            <a:off x="1722863" y="1219201"/>
            <a:ext cx="5428822" cy="5896303"/>
          </a:xfrm>
          <a:prstGeom prst="rect">
            <a:avLst/>
          </a:prstGeom>
        </p:spPr>
      </p:pic>
    </p:spTree>
    <p:extLst>
      <p:ext uri="{BB962C8B-B14F-4D97-AF65-F5344CB8AC3E}">
        <p14:creationId xmlns:p14="http://schemas.microsoft.com/office/powerpoint/2010/main" val="1578867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people rejoicing about a linear solution in the middle of a complex, non-linear world">
            <a:extLst>
              <a:ext uri="{FF2B5EF4-FFF2-40B4-BE49-F238E27FC236}">
                <a16:creationId xmlns:a16="http://schemas.microsoft.com/office/drawing/2014/main" id="{644A628C-2312-59F2-7BCB-4AD5F6EA3F5D}"/>
              </a:ext>
            </a:extLst>
          </p:cNvPr>
          <p:cNvPicPr>
            <a:picLocks noChangeAspect="1"/>
          </p:cNvPicPr>
          <p:nvPr/>
        </p:nvPicPr>
        <p:blipFill>
          <a:blip r:embed="rId2"/>
          <a:stretch>
            <a:fillRect/>
          </a:stretch>
        </p:blipFill>
        <p:spPr>
          <a:xfrm>
            <a:off x="1508873" y="0"/>
            <a:ext cx="6126254" cy="6858000"/>
          </a:xfrm>
          <a:prstGeom prst="rect">
            <a:avLst/>
          </a:prstGeom>
        </p:spPr>
      </p:pic>
    </p:spTree>
    <p:extLst>
      <p:ext uri="{BB962C8B-B14F-4D97-AF65-F5344CB8AC3E}">
        <p14:creationId xmlns:p14="http://schemas.microsoft.com/office/powerpoint/2010/main" val="1660904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trying to implement circular economy with 19th century industrial mindset and tools">
            <a:extLst>
              <a:ext uri="{FF2B5EF4-FFF2-40B4-BE49-F238E27FC236}">
                <a16:creationId xmlns:a16="http://schemas.microsoft.com/office/drawing/2014/main" id="{8E463803-D5E4-53C5-11CE-55E1CE7A253E}"/>
              </a:ext>
            </a:extLst>
          </p:cNvPr>
          <p:cNvPicPr>
            <a:picLocks noChangeAspect="1"/>
          </p:cNvPicPr>
          <p:nvPr/>
        </p:nvPicPr>
        <p:blipFill>
          <a:blip r:embed="rId2"/>
          <a:stretch>
            <a:fillRect/>
          </a:stretch>
        </p:blipFill>
        <p:spPr>
          <a:xfrm>
            <a:off x="1956661" y="0"/>
            <a:ext cx="5230678" cy="6858000"/>
          </a:xfrm>
          <a:prstGeom prst="rect">
            <a:avLst/>
          </a:prstGeom>
        </p:spPr>
      </p:pic>
    </p:spTree>
    <p:extLst>
      <p:ext uri="{BB962C8B-B14F-4D97-AF65-F5344CB8AC3E}">
        <p14:creationId xmlns:p14="http://schemas.microsoft.com/office/powerpoint/2010/main" val="88041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exporting waste to the other side of the planet and claiming that we have solved the waste issue">
            <a:extLst>
              <a:ext uri="{FF2B5EF4-FFF2-40B4-BE49-F238E27FC236}">
                <a16:creationId xmlns:a16="http://schemas.microsoft.com/office/drawing/2014/main" id="{635E5B87-09B0-A8AE-56E0-F1F7DAE8DD48}"/>
              </a:ext>
            </a:extLst>
          </p:cNvPr>
          <p:cNvPicPr>
            <a:picLocks noChangeAspect="1"/>
          </p:cNvPicPr>
          <p:nvPr/>
        </p:nvPicPr>
        <p:blipFill>
          <a:blip r:embed="rId2"/>
          <a:stretch>
            <a:fillRect/>
          </a:stretch>
        </p:blipFill>
        <p:spPr>
          <a:xfrm>
            <a:off x="1858945" y="0"/>
            <a:ext cx="5426110" cy="6858000"/>
          </a:xfrm>
          <a:prstGeom prst="rect">
            <a:avLst/>
          </a:prstGeom>
        </p:spPr>
      </p:pic>
    </p:spTree>
    <p:extLst>
      <p:ext uri="{BB962C8B-B14F-4D97-AF65-F5344CB8AC3E}">
        <p14:creationId xmlns:p14="http://schemas.microsoft.com/office/powerpoint/2010/main" val="2732438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resource efficiency">
            <a:extLst>
              <a:ext uri="{FF2B5EF4-FFF2-40B4-BE49-F238E27FC236}">
                <a16:creationId xmlns:a16="http://schemas.microsoft.com/office/drawing/2014/main" id="{5F5DC306-CEBF-4B60-E5F7-D6E96397FF3E}"/>
              </a:ext>
            </a:extLst>
          </p:cNvPr>
          <p:cNvPicPr>
            <a:picLocks noChangeAspect="1"/>
          </p:cNvPicPr>
          <p:nvPr/>
        </p:nvPicPr>
        <p:blipFill>
          <a:blip r:embed="rId2"/>
          <a:stretch>
            <a:fillRect/>
          </a:stretch>
        </p:blipFill>
        <p:spPr>
          <a:xfrm>
            <a:off x="1753611" y="476250"/>
            <a:ext cx="5451231" cy="5905500"/>
          </a:xfrm>
          <a:prstGeom prst="rect">
            <a:avLst/>
          </a:prstGeom>
        </p:spPr>
      </p:pic>
    </p:spTree>
    <p:extLst>
      <p:ext uri="{BB962C8B-B14F-4D97-AF65-F5344CB8AC3E}">
        <p14:creationId xmlns:p14="http://schemas.microsoft.com/office/powerpoint/2010/main" val="953637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efficiency gains bringing about more production - which then leads to more natural resource consumption">
            <a:extLst>
              <a:ext uri="{FF2B5EF4-FFF2-40B4-BE49-F238E27FC236}">
                <a16:creationId xmlns:a16="http://schemas.microsoft.com/office/drawing/2014/main" id="{305CD657-5BA4-DE78-49BC-6453D32D8D69}"/>
              </a:ext>
            </a:extLst>
          </p:cNvPr>
          <p:cNvPicPr>
            <a:picLocks noChangeAspect="1"/>
          </p:cNvPicPr>
          <p:nvPr/>
        </p:nvPicPr>
        <p:blipFill>
          <a:blip r:embed="rId2"/>
          <a:stretch>
            <a:fillRect/>
          </a:stretch>
        </p:blipFill>
        <p:spPr>
          <a:xfrm>
            <a:off x="1818290" y="507007"/>
            <a:ext cx="5725220" cy="6075095"/>
          </a:xfrm>
          <a:prstGeom prst="rect">
            <a:avLst/>
          </a:prstGeom>
        </p:spPr>
      </p:pic>
    </p:spTree>
    <p:extLst>
      <p:ext uri="{BB962C8B-B14F-4D97-AF65-F5344CB8AC3E}">
        <p14:creationId xmlns:p14="http://schemas.microsoft.com/office/powerpoint/2010/main" val="2912368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capitalism as Pacman who just can't stop eating natural resources">
            <a:extLst>
              <a:ext uri="{FF2B5EF4-FFF2-40B4-BE49-F238E27FC236}">
                <a16:creationId xmlns:a16="http://schemas.microsoft.com/office/drawing/2014/main" id="{2D2FF56A-F8AF-644B-2EA5-F2F852A1B538}"/>
              </a:ext>
            </a:extLst>
          </p:cNvPr>
          <p:cNvPicPr>
            <a:picLocks noChangeAspect="1"/>
          </p:cNvPicPr>
          <p:nvPr/>
        </p:nvPicPr>
        <p:blipFill>
          <a:blip r:embed="rId2"/>
          <a:stretch>
            <a:fillRect/>
          </a:stretch>
        </p:blipFill>
        <p:spPr>
          <a:xfrm>
            <a:off x="1795955" y="493987"/>
            <a:ext cx="6103508" cy="5696607"/>
          </a:xfrm>
          <a:prstGeom prst="rect">
            <a:avLst/>
          </a:prstGeom>
        </p:spPr>
      </p:pic>
    </p:spTree>
    <p:extLst>
      <p:ext uri="{BB962C8B-B14F-4D97-AF65-F5344CB8AC3E}">
        <p14:creationId xmlns:p14="http://schemas.microsoft.com/office/powerpoint/2010/main" val="806837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how circular economy solutions are political">
            <a:extLst>
              <a:ext uri="{FF2B5EF4-FFF2-40B4-BE49-F238E27FC236}">
                <a16:creationId xmlns:a16="http://schemas.microsoft.com/office/drawing/2014/main" id="{695573E6-EC76-5849-D5EC-10E27F87D4DD}"/>
              </a:ext>
            </a:extLst>
          </p:cNvPr>
          <p:cNvPicPr>
            <a:picLocks noChangeAspect="1"/>
          </p:cNvPicPr>
          <p:nvPr/>
        </p:nvPicPr>
        <p:blipFill>
          <a:blip r:embed="rId2"/>
          <a:stretch>
            <a:fillRect/>
          </a:stretch>
        </p:blipFill>
        <p:spPr>
          <a:xfrm>
            <a:off x="1208119" y="850024"/>
            <a:ext cx="6727762" cy="5157951"/>
          </a:xfrm>
          <a:prstGeom prst="rect">
            <a:avLst/>
          </a:prstGeom>
        </p:spPr>
      </p:pic>
    </p:spTree>
    <p:extLst>
      <p:ext uri="{BB962C8B-B14F-4D97-AF65-F5344CB8AC3E}">
        <p14:creationId xmlns:p14="http://schemas.microsoft.com/office/powerpoint/2010/main" val="4239030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artoon about circular economy enthusiasts stating that we don't need to change our economic system in order to be green">
            <a:extLst>
              <a:ext uri="{FF2B5EF4-FFF2-40B4-BE49-F238E27FC236}">
                <a16:creationId xmlns:a16="http://schemas.microsoft.com/office/drawing/2014/main" id="{39430B80-0D0A-B762-6A08-E1CA31738C19}"/>
              </a:ext>
            </a:extLst>
          </p:cNvPr>
          <p:cNvPicPr>
            <a:picLocks noChangeAspect="1"/>
          </p:cNvPicPr>
          <p:nvPr/>
        </p:nvPicPr>
        <p:blipFill>
          <a:blip r:embed="rId2"/>
          <a:stretch>
            <a:fillRect/>
          </a:stretch>
        </p:blipFill>
        <p:spPr>
          <a:xfrm>
            <a:off x="1661522" y="168166"/>
            <a:ext cx="5863885" cy="6288349"/>
          </a:xfrm>
          <a:prstGeom prst="rect">
            <a:avLst/>
          </a:prstGeom>
        </p:spPr>
      </p:pic>
    </p:spTree>
    <p:extLst>
      <p:ext uri="{BB962C8B-B14F-4D97-AF65-F5344CB8AC3E}">
        <p14:creationId xmlns:p14="http://schemas.microsoft.com/office/powerpoint/2010/main" val="3202321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negotiating and acknowledging that there will be losers">
            <a:extLst>
              <a:ext uri="{FF2B5EF4-FFF2-40B4-BE49-F238E27FC236}">
                <a16:creationId xmlns:a16="http://schemas.microsoft.com/office/drawing/2014/main" id="{79E90D75-5052-646D-5AA6-8D33D19CB426}"/>
              </a:ext>
            </a:extLst>
          </p:cNvPr>
          <p:cNvPicPr>
            <a:picLocks noChangeAspect="1"/>
          </p:cNvPicPr>
          <p:nvPr/>
        </p:nvPicPr>
        <p:blipFill>
          <a:blip r:embed="rId2"/>
          <a:stretch>
            <a:fillRect/>
          </a:stretch>
        </p:blipFill>
        <p:spPr>
          <a:xfrm>
            <a:off x="2036824" y="105103"/>
            <a:ext cx="5089190" cy="6672493"/>
          </a:xfrm>
          <a:prstGeom prst="rect">
            <a:avLst/>
          </a:prstGeom>
        </p:spPr>
      </p:pic>
    </p:spTree>
    <p:extLst>
      <p:ext uri="{BB962C8B-B14F-4D97-AF65-F5344CB8AC3E}">
        <p14:creationId xmlns:p14="http://schemas.microsoft.com/office/powerpoint/2010/main" val="551791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misunderstanding">
            <a:extLst>
              <a:ext uri="{FF2B5EF4-FFF2-40B4-BE49-F238E27FC236}">
                <a16:creationId xmlns:a16="http://schemas.microsoft.com/office/drawing/2014/main" id="{9AC976E4-0818-61AF-915C-A91FC753E568}"/>
              </a:ext>
            </a:extLst>
          </p:cNvPr>
          <p:cNvPicPr>
            <a:picLocks noChangeAspect="1"/>
          </p:cNvPicPr>
          <p:nvPr/>
        </p:nvPicPr>
        <p:blipFill>
          <a:blip r:embed="rId2"/>
          <a:stretch>
            <a:fillRect/>
          </a:stretch>
        </p:blipFill>
        <p:spPr>
          <a:xfrm>
            <a:off x="1752619" y="210207"/>
            <a:ext cx="5707808" cy="6516414"/>
          </a:xfrm>
          <a:prstGeom prst="rect">
            <a:avLst/>
          </a:prstGeom>
        </p:spPr>
      </p:pic>
    </p:spTree>
    <p:extLst>
      <p:ext uri="{BB962C8B-B14F-4D97-AF65-F5344CB8AC3E}">
        <p14:creationId xmlns:p14="http://schemas.microsoft.com/office/powerpoint/2010/main" val="3773593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ular economy enthusiast pondering linear cause and effect">
            <a:extLst>
              <a:ext uri="{FF2B5EF4-FFF2-40B4-BE49-F238E27FC236}">
                <a16:creationId xmlns:a16="http://schemas.microsoft.com/office/drawing/2014/main" id="{18CA15F9-934B-C903-331F-BE03FCD94124}"/>
              </a:ext>
            </a:extLst>
          </p:cNvPr>
          <p:cNvPicPr>
            <a:picLocks noChangeAspect="1"/>
          </p:cNvPicPr>
          <p:nvPr/>
        </p:nvPicPr>
        <p:blipFill>
          <a:blip r:embed="rId2"/>
          <a:stretch>
            <a:fillRect/>
          </a:stretch>
        </p:blipFill>
        <p:spPr>
          <a:xfrm>
            <a:off x="1789548" y="472965"/>
            <a:ext cx="6240354" cy="5876333"/>
          </a:xfrm>
          <a:prstGeom prst="rect">
            <a:avLst/>
          </a:prstGeom>
        </p:spPr>
      </p:pic>
    </p:spTree>
    <p:extLst>
      <p:ext uri="{BB962C8B-B14F-4D97-AF65-F5344CB8AC3E}">
        <p14:creationId xmlns:p14="http://schemas.microsoft.com/office/powerpoint/2010/main" val="3263341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ular economy enthusiast pondering multiple levels of influence from linear to complex">
            <a:extLst>
              <a:ext uri="{FF2B5EF4-FFF2-40B4-BE49-F238E27FC236}">
                <a16:creationId xmlns:a16="http://schemas.microsoft.com/office/drawing/2014/main" id="{3CD760AE-AA5B-D63F-FDDA-9E376D49E4AB}"/>
              </a:ext>
            </a:extLst>
          </p:cNvPr>
          <p:cNvPicPr>
            <a:picLocks noChangeAspect="1"/>
          </p:cNvPicPr>
          <p:nvPr/>
        </p:nvPicPr>
        <p:blipFill>
          <a:blip r:embed="rId2"/>
          <a:stretch>
            <a:fillRect/>
          </a:stretch>
        </p:blipFill>
        <p:spPr>
          <a:xfrm>
            <a:off x="1727668" y="-1"/>
            <a:ext cx="5588404" cy="6737131"/>
          </a:xfrm>
          <a:prstGeom prst="rect">
            <a:avLst/>
          </a:prstGeom>
        </p:spPr>
      </p:pic>
    </p:spTree>
    <p:extLst>
      <p:ext uri="{BB962C8B-B14F-4D97-AF65-F5344CB8AC3E}">
        <p14:creationId xmlns:p14="http://schemas.microsoft.com/office/powerpoint/2010/main" val="1505863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ok The Impossibilties of Circular Economy bridging a gap between concerned scholars and circular economy enthusiasts">
            <a:extLst>
              <a:ext uri="{FF2B5EF4-FFF2-40B4-BE49-F238E27FC236}">
                <a16:creationId xmlns:a16="http://schemas.microsoft.com/office/drawing/2014/main" id="{45F0F694-6083-B2FC-727D-5426263B754F}"/>
              </a:ext>
            </a:extLst>
          </p:cNvPr>
          <p:cNvPicPr>
            <a:picLocks noChangeAspect="1"/>
          </p:cNvPicPr>
          <p:nvPr/>
        </p:nvPicPr>
        <p:blipFill>
          <a:blip r:embed="rId2"/>
          <a:stretch>
            <a:fillRect/>
          </a:stretch>
        </p:blipFill>
        <p:spPr>
          <a:xfrm>
            <a:off x="1928773" y="73572"/>
            <a:ext cx="5282311" cy="6705600"/>
          </a:xfrm>
          <a:prstGeom prst="rect">
            <a:avLst/>
          </a:prstGeom>
        </p:spPr>
      </p:pic>
    </p:spTree>
    <p:extLst>
      <p:ext uri="{BB962C8B-B14F-4D97-AF65-F5344CB8AC3E}">
        <p14:creationId xmlns:p14="http://schemas.microsoft.com/office/powerpoint/2010/main" val="2469500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book &quot;The impossibilities of the circular economy&quot; bridging the gap between aspiration and reality">
            <a:extLst>
              <a:ext uri="{FF2B5EF4-FFF2-40B4-BE49-F238E27FC236}">
                <a16:creationId xmlns:a16="http://schemas.microsoft.com/office/drawing/2014/main" id="{74E8263E-789C-9598-5C53-C90C42850DE4}"/>
              </a:ext>
            </a:extLst>
          </p:cNvPr>
          <p:cNvPicPr>
            <a:picLocks noChangeAspect="1"/>
          </p:cNvPicPr>
          <p:nvPr/>
        </p:nvPicPr>
        <p:blipFill>
          <a:blip r:embed="rId2"/>
          <a:stretch>
            <a:fillRect/>
          </a:stretch>
        </p:blipFill>
        <p:spPr>
          <a:xfrm>
            <a:off x="1754285" y="110359"/>
            <a:ext cx="5602955" cy="6599036"/>
          </a:xfrm>
          <a:prstGeom prst="rect">
            <a:avLst/>
          </a:prstGeom>
        </p:spPr>
      </p:pic>
      <p:sp>
        <p:nvSpPr>
          <p:cNvPr id="5" name="TextBox 4">
            <a:extLst>
              <a:ext uri="{FF2B5EF4-FFF2-40B4-BE49-F238E27FC236}">
                <a16:creationId xmlns:a16="http://schemas.microsoft.com/office/drawing/2014/main" id="{E3C07283-193B-2142-0BD9-8977E0A3986D}"/>
              </a:ext>
            </a:extLst>
          </p:cNvPr>
          <p:cNvSpPr txBox="1"/>
          <p:nvPr/>
        </p:nvSpPr>
        <p:spPr>
          <a:xfrm>
            <a:off x="199696" y="6224421"/>
            <a:ext cx="9144000" cy="523220"/>
          </a:xfrm>
          <a:prstGeom prst="rect">
            <a:avLst/>
          </a:prstGeom>
          <a:noFill/>
        </p:spPr>
        <p:txBody>
          <a:bodyPr wrap="square" rtlCol="0">
            <a:spAutoFit/>
          </a:bodyPr>
          <a:lstStyle/>
          <a:p>
            <a:r>
              <a:rPr lang="en-US" sz="1400" dirty="0">
                <a:latin typeface="American Typewriter" panose="02090604020004020304" pitchFamily="18" charset="77"/>
              </a:rPr>
              <a:t>BOOK SERIES</a:t>
            </a:r>
          </a:p>
          <a:p>
            <a:r>
              <a:rPr lang="en-US" sz="1400" dirty="0">
                <a:latin typeface="American Typewriter" panose="02090604020004020304" pitchFamily="18" charset="77"/>
                <a:hlinkClick r:id="rId3"/>
              </a:rPr>
              <a:t>Factor X: Studies in Sustainable Natural Resource Management</a:t>
            </a:r>
            <a:endParaRPr lang="en-US" sz="1400" dirty="0">
              <a:latin typeface="American Typewriter" panose="02090604020004020304" pitchFamily="18" charset="77"/>
            </a:endParaRPr>
          </a:p>
        </p:txBody>
      </p:sp>
    </p:spTree>
    <p:extLst>
      <p:ext uri="{BB962C8B-B14F-4D97-AF65-F5344CB8AC3E}">
        <p14:creationId xmlns:p14="http://schemas.microsoft.com/office/powerpoint/2010/main" val="3964412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ry Lehmann">
            <a:extLst>
              <a:ext uri="{FF2B5EF4-FFF2-40B4-BE49-F238E27FC236}">
                <a16:creationId xmlns:a16="http://schemas.microsoft.com/office/drawing/2014/main" id="{687B0F26-C85F-D07D-0827-4143117B549A}"/>
              </a:ext>
            </a:extLst>
          </p:cNvPr>
          <p:cNvPicPr>
            <a:picLocks noChangeAspect="1"/>
          </p:cNvPicPr>
          <p:nvPr/>
        </p:nvPicPr>
        <p:blipFill>
          <a:blip r:embed="rId2"/>
          <a:stretch>
            <a:fillRect/>
          </a:stretch>
        </p:blipFill>
        <p:spPr>
          <a:xfrm>
            <a:off x="1465685" y="777765"/>
            <a:ext cx="5865281" cy="5050659"/>
          </a:xfrm>
          <a:prstGeom prst="rect">
            <a:avLst/>
          </a:prstGeom>
        </p:spPr>
      </p:pic>
    </p:spTree>
    <p:extLst>
      <p:ext uri="{BB962C8B-B14F-4D97-AF65-F5344CB8AC3E}">
        <p14:creationId xmlns:p14="http://schemas.microsoft.com/office/powerpoint/2010/main" val="2520829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comic is funded by www.360dialogues.com. It is based on the 5th FactorX publication: The Impossibilities of the Circular Economy - Separating Aspirations from Reality. Lead editors of the publication: Harry Lehmann, mail@harrylehmann.info and Christoph Hinske, c.hinske@saxion.nl&#10;&#10;Cartoon story by virpi@businessillustrator.com&#10;">
            <a:extLst>
              <a:ext uri="{FF2B5EF4-FFF2-40B4-BE49-F238E27FC236}">
                <a16:creationId xmlns:a16="http://schemas.microsoft.com/office/drawing/2014/main" id="{C135A9B5-CEAB-C7FA-28C0-99D5005EE591}"/>
              </a:ext>
            </a:extLst>
          </p:cNvPr>
          <p:cNvPicPr>
            <a:picLocks noChangeAspect="1"/>
          </p:cNvPicPr>
          <p:nvPr/>
        </p:nvPicPr>
        <p:blipFill>
          <a:blip r:embed="rId2"/>
          <a:stretch>
            <a:fillRect/>
          </a:stretch>
        </p:blipFill>
        <p:spPr>
          <a:xfrm>
            <a:off x="903890" y="382431"/>
            <a:ext cx="7322124" cy="6081431"/>
          </a:xfrm>
          <a:prstGeom prst="rect">
            <a:avLst/>
          </a:prstGeom>
        </p:spPr>
      </p:pic>
    </p:spTree>
    <p:extLst>
      <p:ext uri="{BB962C8B-B14F-4D97-AF65-F5344CB8AC3E}">
        <p14:creationId xmlns:p14="http://schemas.microsoft.com/office/powerpoint/2010/main" val="948618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Group"/>
          <p:cNvGrpSpPr/>
          <p:nvPr/>
        </p:nvGrpSpPr>
        <p:grpSpPr>
          <a:xfrm>
            <a:off x="1267096" y="4200099"/>
            <a:ext cx="2068967" cy="467184"/>
            <a:chOff x="0" y="0"/>
            <a:chExt cx="2942530" cy="664439"/>
          </a:xfrm>
        </p:grpSpPr>
        <p:pic>
          <p:nvPicPr>
            <p:cNvPr id="160" name="Image" descr="Image"/>
            <p:cNvPicPr>
              <a:picLocks noChangeAspect="1"/>
            </p:cNvPicPr>
            <p:nvPr/>
          </p:nvPicPr>
          <p:blipFill>
            <a:blip r:embed="rId2"/>
            <a:stretch>
              <a:fillRect/>
            </a:stretch>
          </p:blipFill>
          <p:spPr>
            <a:xfrm>
              <a:off x="0" y="0"/>
              <a:ext cx="1793988" cy="664440"/>
            </a:xfrm>
            <a:prstGeom prst="rect">
              <a:avLst/>
            </a:prstGeom>
            <a:ln w="3175" cap="flat">
              <a:noFill/>
              <a:miter lim="400000"/>
            </a:ln>
            <a:effectLst/>
          </p:spPr>
        </p:pic>
        <p:pic>
          <p:nvPicPr>
            <p:cNvPr id="161" name="Image" descr="Image"/>
            <p:cNvPicPr>
              <a:picLocks noChangeAspect="1"/>
            </p:cNvPicPr>
            <p:nvPr/>
          </p:nvPicPr>
          <p:blipFill>
            <a:blip r:embed="rId3"/>
            <a:stretch>
              <a:fillRect/>
            </a:stretch>
          </p:blipFill>
          <p:spPr>
            <a:xfrm>
              <a:off x="1885313" y="64193"/>
              <a:ext cx="1057218" cy="536054"/>
            </a:xfrm>
            <a:prstGeom prst="rect">
              <a:avLst/>
            </a:prstGeom>
            <a:ln w="3175" cap="flat">
              <a:noFill/>
              <a:miter lim="400000"/>
            </a:ln>
            <a:effectLst/>
          </p:spPr>
        </p:pic>
      </p:grpSp>
      <p:sp>
        <p:nvSpPr>
          <p:cNvPr id="151" name="The Impossibilities of the Circular Economy…"/>
          <p:cNvSpPr txBox="1">
            <a:spLocks noGrp="1"/>
          </p:cNvSpPr>
          <p:nvPr>
            <p:ph type="ctrTitle"/>
          </p:nvPr>
        </p:nvSpPr>
        <p:spPr>
          <a:xfrm>
            <a:off x="471229" y="145494"/>
            <a:ext cx="4545117" cy="607909"/>
          </a:xfrm>
          <a:prstGeom prst="rect">
            <a:avLst/>
          </a:prstGeom>
        </p:spPr>
        <p:txBody>
          <a:bodyPr anchor="t">
            <a:normAutofit fontScale="90000"/>
          </a:bodyPr>
          <a:lstStyle/>
          <a:p>
            <a:pPr defTabSz="128582">
              <a:lnSpc>
                <a:spcPct val="100000"/>
              </a:lnSpc>
              <a:defRPr sz="2400" b="1" spc="0">
                <a:solidFill>
                  <a:srgbClr val="4C8ABF"/>
                </a:solidFill>
                <a:latin typeface="Avenir Next Regular"/>
                <a:ea typeface="Avenir Next Regular"/>
                <a:cs typeface="Avenir Next Regular"/>
                <a:sym typeface="Avenir Next Regular"/>
              </a:defRPr>
            </a:pPr>
            <a:r>
              <a:rPr dirty="0"/>
              <a:t>The Impossibilities of the Circular Economy</a:t>
            </a:r>
          </a:p>
          <a:p>
            <a:pPr defTabSz="128582">
              <a:lnSpc>
                <a:spcPct val="100000"/>
              </a:lnSpc>
              <a:defRPr sz="1600" b="1" spc="0">
                <a:solidFill>
                  <a:srgbClr val="00CCFF"/>
                </a:solidFill>
                <a:latin typeface="Avenir Next Regular"/>
                <a:ea typeface="Avenir Next Regular"/>
                <a:cs typeface="Avenir Next Regular"/>
                <a:sym typeface="Avenir Next Regular"/>
              </a:defRPr>
            </a:pPr>
            <a:r>
              <a:rPr dirty="0"/>
              <a:t>Separating Aspirations from Reality - THE COMIC</a:t>
            </a:r>
          </a:p>
        </p:txBody>
      </p:sp>
      <p:sp>
        <p:nvSpPr>
          <p:cNvPr id="152" name="The present comic is published and funded by www.360dialogues.com. It is based on the 5th Factor X publication from the Federal Environment Agency (UBA), The Impossibilities of the Circular Economy: Separating Aspirations from Reality.…"/>
          <p:cNvSpPr txBox="1"/>
          <p:nvPr/>
        </p:nvSpPr>
        <p:spPr>
          <a:xfrm>
            <a:off x="471229" y="1351432"/>
            <a:ext cx="4387366" cy="198163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036" tIns="8036" rIns="8036" bIns="8036">
            <a:spAutoFit/>
          </a:bodyPr>
          <a:lstStyle/>
          <a:p>
            <a:pPr defTabSz="128582">
              <a:lnSpc>
                <a:spcPct val="120000"/>
              </a:lnSpc>
              <a:spcBef>
                <a:spcPts val="352"/>
              </a:spcBef>
              <a:defRPr sz="1000">
                <a:latin typeface="Avenir Next Regular"/>
                <a:ea typeface="Avenir Next Regular"/>
                <a:cs typeface="Avenir Next Regular"/>
                <a:sym typeface="Avenir Next Regular"/>
              </a:defRPr>
            </a:pPr>
            <a:r>
              <a:rPr sz="703" dirty="0"/>
              <a:t>The present comic is published and funded by </a:t>
            </a:r>
            <a:r>
              <a:rPr sz="703" u="sng" dirty="0">
                <a:hlinkClick r:id="rId4"/>
              </a:rPr>
              <a:t>www.360dialogues.com</a:t>
            </a:r>
            <a:r>
              <a:rPr sz="703" dirty="0"/>
              <a:t>. It is based on the 5th Factor X publication from the Federal Environment Agency (UBA), </a:t>
            </a:r>
            <a:r>
              <a:rPr sz="703" i="1" dirty="0"/>
              <a:t>The Impossibilities of the Circular Economy: Separating Aspirations from Reality. </a:t>
            </a:r>
          </a:p>
          <a:p>
            <a:pPr defTabSz="128582">
              <a:lnSpc>
                <a:spcPct val="120000"/>
              </a:lnSpc>
              <a:spcBef>
                <a:spcPts val="352"/>
              </a:spcBef>
              <a:defRPr sz="1000">
                <a:latin typeface="Avenir Next Regular"/>
                <a:ea typeface="Avenir Next Regular"/>
                <a:cs typeface="Avenir Next Regular"/>
                <a:sym typeface="Avenir Next Regular"/>
              </a:defRPr>
            </a:pPr>
            <a:r>
              <a:rPr sz="703" dirty="0"/>
              <a:t>The 5th Factor X book examines what the promise of an endless circle can and cannot deliver. Hence, it provides a solid starting point to advance circular approaches to our economies (including industrial and social processes) at a more fundamental level. Thus, it allows the reader to see through the marketing and policy charade that sells the circular economy as a silver bullet. The reader will </a:t>
            </a:r>
            <a:r>
              <a:rPr sz="703" dirty="0" err="1"/>
              <a:t>recognise</a:t>
            </a:r>
            <a:r>
              <a:rPr sz="703" dirty="0"/>
              <a:t> the </a:t>
            </a:r>
            <a:r>
              <a:rPr sz="703" dirty="0" err="1"/>
              <a:t>insurmountability</a:t>
            </a:r>
            <a:r>
              <a:rPr sz="703" dirty="0"/>
              <a:t> of specific barriers and thus be prepared not to invest their time and money in "investment dead ends”.</a:t>
            </a:r>
          </a:p>
          <a:p>
            <a:pPr defTabSz="128582">
              <a:lnSpc>
                <a:spcPct val="120000"/>
              </a:lnSpc>
              <a:spcBef>
                <a:spcPts val="352"/>
              </a:spcBef>
              <a:defRPr sz="1000">
                <a:latin typeface="Avenir Next Regular"/>
                <a:ea typeface="Avenir Next Regular"/>
                <a:cs typeface="Avenir Next Regular"/>
                <a:sym typeface="Avenir Next Regular"/>
              </a:defRPr>
            </a:pPr>
            <a:r>
              <a:rPr sz="703" dirty="0"/>
              <a:t>The comic is a condensation of key ideas present in the different articles. With engaging visuals, it shows the difference between possible and non-possible solutions for a more sustainable economy. </a:t>
            </a:r>
          </a:p>
          <a:p>
            <a:pPr defTabSz="128582">
              <a:lnSpc>
                <a:spcPct val="120000"/>
              </a:lnSpc>
              <a:spcBef>
                <a:spcPts val="352"/>
              </a:spcBef>
              <a:defRPr sz="1000">
                <a:latin typeface="Avenir Next Regular"/>
                <a:ea typeface="Avenir Next Regular"/>
                <a:cs typeface="Avenir Next Regular"/>
                <a:sym typeface="Avenir Next Regular"/>
              </a:defRPr>
            </a:pPr>
            <a:r>
              <a:rPr sz="703" dirty="0"/>
              <a:t>You are free to copy and redistribute the images in any medium or format as long as they follow the CC-BY-NC-ND 4.0 license agreements [Copy and distribute the material in any medium or format in </a:t>
            </a:r>
            <a:r>
              <a:rPr sz="703" dirty="0" err="1"/>
              <a:t>unadapted</a:t>
            </a:r>
            <a:r>
              <a:rPr sz="703" dirty="0"/>
              <a:t> form only, for noncommercial purposes only, and only so long as attribution is given to the creator. ]</a:t>
            </a:r>
          </a:p>
        </p:txBody>
      </p:sp>
      <p:sp>
        <p:nvSpPr>
          <p:cNvPr id="153" name="We would like to thank the following actors for their support and many good ideas"/>
          <p:cNvSpPr txBox="1"/>
          <p:nvPr/>
        </p:nvSpPr>
        <p:spPr>
          <a:xfrm>
            <a:off x="471229" y="3389200"/>
            <a:ext cx="4075945" cy="1351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036" tIns="8036" rIns="8036" bIns="8036">
            <a:spAutoFit/>
          </a:bodyPr>
          <a:lstStyle>
            <a:lvl1pPr algn="l" defTabSz="182879">
              <a:defRPr sz="1100" b="1">
                <a:solidFill>
                  <a:srgbClr val="207CB5"/>
                </a:solidFill>
                <a:latin typeface="Avenir Next Regular"/>
                <a:ea typeface="Avenir Next Regular"/>
                <a:cs typeface="Avenir Next Regular"/>
                <a:sym typeface="Avenir Next Regular"/>
              </a:defRPr>
            </a:lvl1pPr>
          </a:lstStyle>
          <a:p>
            <a:r>
              <a:rPr sz="773" dirty="0"/>
              <a:t>We would like to thank the following actors for their support and many good ideas</a:t>
            </a:r>
          </a:p>
        </p:txBody>
      </p:sp>
      <p:sp>
        <p:nvSpPr>
          <p:cNvPr id="154" name="The authors of the 5th FactorX book: They solved the impossible riddle of providing us with a sentence expressing the essence of their scientific article. Without their dedication to engaged scholarship, this comic would've not been possible:…"/>
          <p:cNvSpPr txBox="1"/>
          <p:nvPr/>
        </p:nvSpPr>
        <p:spPr>
          <a:xfrm>
            <a:off x="471229" y="5103517"/>
            <a:ext cx="4075945" cy="157127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036" tIns="8036" rIns="8036" bIns="8036">
            <a:spAutoFit/>
          </a:bodyPr>
          <a:lstStyle/>
          <a:p>
            <a:pPr defTabSz="128582">
              <a:lnSpc>
                <a:spcPct val="120000"/>
              </a:lnSpc>
              <a:defRPr sz="1000">
                <a:latin typeface="Avenir Next Regular"/>
                <a:ea typeface="Avenir Next Regular"/>
                <a:cs typeface="Avenir Next Regular"/>
                <a:sym typeface="Avenir Next Regular"/>
              </a:defRPr>
            </a:pPr>
            <a:r>
              <a:rPr sz="703" dirty="0">
                <a:solidFill>
                  <a:srgbClr val="207CB5"/>
                </a:solidFill>
              </a:rPr>
              <a:t>The authors of the 5th </a:t>
            </a:r>
            <a:r>
              <a:rPr sz="703" dirty="0" err="1">
                <a:solidFill>
                  <a:srgbClr val="207CB5"/>
                </a:solidFill>
              </a:rPr>
              <a:t>FactorX</a:t>
            </a:r>
            <a:r>
              <a:rPr sz="703" dirty="0">
                <a:solidFill>
                  <a:srgbClr val="207CB5"/>
                </a:solidFill>
              </a:rPr>
              <a:t> book: </a:t>
            </a:r>
            <a:r>
              <a:rPr sz="703" dirty="0"/>
              <a:t>They solved the impossible riddle of providing us with a sentence expressing the essence of their scientific article. Without their dedication to engaged scholarship, this comic would've not been possible:</a:t>
            </a:r>
            <a:endParaRPr sz="703" b="1" dirty="0"/>
          </a:p>
          <a:p>
            <a:pPr defTabSz="128582">
              <a:lnSpc>
                <a:spcPct val="90000"/>
              </a:lnSpc>
              <a:defRPr sz="1000">
                <a:latin typeface="Avenir Next Regular"/>
                <a:ea typeface="Avenir Next Regular"/>
                <a:cs typeface="Avenir Next Regular"/>
                <a:sym typeface="Avenir Next Regular"/>
              </a:defRPr>
            </a:pPr>
            <a:endParaRPr sz="703" b="1" dirty="0"/>
          </a:p>
          <a:p>
            <a:pPr marL="232164" indent="-196446" defTabSz="128582">
              <a:lnSpc>
                <a:spcPct val="110000"/>
              </a:lnSpc>
              <a:buSzPct val="100000"/>
              <a:buAutoNum type="arabicPeriod"/>
              <a:defRPr sz="1000">
                <a:latin typeface="Avenir Next Regular"/>
                <a:ea typeface="Avenir Next Regular"/>
                <a:cs typeface="Avenir Next Regular"/>
                <a:sym typeface="Avenir Next Regular"/>
              </a:defRPr>
            </a:pPr>
            <a:r>
              <a:rPr sz="703" dirty="0" err="1">
                <a:latin typeface="Avenir Next Demi Bold"/>
                <a:ea typeface="Avenir Next Demi Bold"/>
                <a:cs typeface="Avenir Next Demi Bold"/>
                <a:sym typeface="Avenir Next Demi Bold"/>
              </a:rPr>
              <a:t>Safiqul</a:t>
            </a:r>
            <a:r>
              <a:rPr sz="703" dirty="0">
                <a:latin typeface="Avenir Next Demi Bold"/>
                <a:ea typeface="Avenir Next Demi Bold"/>
                <a:cs typeface="Avenir Next Demi Bold"/>
                <a:sym typeface="Avenir Next Demi Bold"/>
              </a:rPr>
              <a:t> </a:t>
            </a:r>
            <a:r>
              <a:rPr sz="703" dirty="0" err="1">
                <a:latin typeface="Avenir Next Demi Bold"/>
                <a:ea typeface="Avenir Next Demi Bold"/>
                <a:cs typeface="Avenir Next Demi Bold"/>
                <a:sym typeface="Avenir Next Demi Bold"/>
              </a:rPr>
              <a:t>Alam</a:t>
            </a:r>
            <a:r>
              <a:rPr sz="703" dirty="0"/>
              <a:t>, GEOMARK LIMITED, Bangladesh</a:t>
            </a:r>
          </a:p>
          <a:p>
            <a:pPr marL="232164" indent="-196446" defTabSz="128582">
              <a:lnSpc>
                <a:spcPct val="110000"/>
              </a:lnSpc>
              <a:buSzPct val="100000"/>
              <a:buAutoNum type="arabicPeriod"/>
              <a:defRPr sz="1000">
                <a:latin typeface="Avenir Next Regular"/>
                <a:ea typeface="Avenir Next Regular"/>
                <a:cs typeface="Avenir Next Regular"/>
                <a:sym typeface="Avenir Next Regular"/>
              </a:defRPr>
            </a:pPr>
            <a:r>
              <a:rPr sz="703" dirty="0">
                <a:latin typeface="Avenir Next Demi Bold"/>
                <a:ea typeface="Avenir Next Demi Bold"/>
                <a:cs typeface="Avenir Next Demi Bold"/>
                <a:sym typeface="Avenir Next Demi Bold"/>
              </a:rPr>
              <a:t>Ole van Allen</a:t>
            </a:r>
            <a:r>
              <a:rPr sz="703" dirty="0"/>
              <a:t>, University of Applied Sciences, </a:t>
            </a:r>
            <a:r>
              <a:rPr sz="703" dirty="0" err="1"/>
              <a:t>Hamar</a:t>
            </a:r>
            <a:r>
              <a:rPr sz="703" dirty="0"/>
              <a:t>, Norway</a:t>
            </a:r>
          </a:p>
          <a:p>
            <a:pPr marL="232164" indent="-196446" defTabSz="128582">
              <a:lnSpc>
                <a:spcPct val="110000"/>
              </a:lnSpc>
              <a:buSzPct val="100000"/>
              <a:buAutoNum type="arabicPeriod"/>
              <a:defRPr sz="1000">
                <a:latin typeface="Avenir Next Regular"/>
                <a:ea typeface="Avenir Next Regular"/>
                <a:cs typeface="Avenir Next Regular"/>
                <a:sym typeface="Avenir Next Regular"/>
              </a:defRPr>
            </a:pPr>
            <a:r>
              <a:rPr sz="703" dirty="0">
                <a:latin typeface="Avenir Next Demi Bold"/>
                <a:ea typeface="Avenir Next Demi Bold"/>
                <a:cs typeface="Avenir Next Demi Bold"/>
                <a:sym typeface="Avenir Next Demi Bold"/>
              </a:rPr>
              <a:t>Mariusz Baranowski</a:t>
            </a:r>
            <a:r>
              <a:rPr sz="703" dirty="0"/>
              <a:t>, Adam Mickiewicz University, Poland</a:t>
            </a:r>
          </a:p>
          <a:p>
            <a:pPr marL="232164" indent="-196446" defTabSz="128582">
              <a:lnSpc>
                <a:spcPct val="110000"/>
              </a:lnSpc>
              <a:buSzPct val="100000"/>
              <a:buAutoNum type="arabicPeriod"/>
              <a:defRPr sz="1000">
                <a:latin typeface="Avenir Next Regular"/>
                <a:ea typeface="Avenir Next Regular"/>
                <a:cs typeface="Avenir Next Regular"/>
                <a:sym typeface="Avenir Next Regular"/>
              </a:defRPr>
            </a:pPr>
            <a:r>
              <a:rPr sz="703" dirty="0">
                <a:latin typeface="Avenir Next Demi Bold"/>
                <a:ea typeface="Avenir Next Demi Bold"/>
                <a:cs typeface="Avenir Next Demi Bold"/>
                <a:sym typeface="Avenir Next Demi Bold"/>
              </a:rPr>
              <a:t>Christopher </a:t>
            </a:r>
            <a:r>
              <a:rPr sz="703" dirty="0" err="1">
                <a:latin typeface="Avenir Next Demi Bold"/>
                <a:ea typeface="Avenir Next Demi Bold"/>
                <a:cs typeface="Avenir Next Demi Bold"/>
                <a:sym typeface="Avenir Next Demi Bold"/>
              </a:rPr>
              <a:t>Beehner</a:t>
            </a:r>
            <a:r>
              <a:rPr sz="703" dirty="0"/>
              <a:t>, Seminole State College of Florida, U.S.A.</a:t>
            </a:r>
          </a:p>
          <a:p>
            <a:pPr marL="232164" indent="-196446" defTabSz="128582">
              <a:lnSpc>
                <a:spcPct val="110000"/>
              </a:lnSpc>
              <a:buSzPct val="100000"/>
              <a:buAutoNum type="arabicPeriod"/>
              <a:defRPr sz="1000">
                <a:latin typeface="Avenir Next Regular"/>
                <a:ea typeface="Avenir Next Regular"/>
                <a:cs typeface="Avenir Next Regular"/>
                <a:sym typeface="Avenir Next Regular"/>
              </a:defRPr>
            </a:pPr>
            <a:r>
              <a:rPr sz="703" dirty="0">
                <a:latin typeface="Avenir Next Demi Bold"/>
                <a:ea typeface="Avenir Next Demi Bold"/>
                <a:cs typeface="Avenir Next Demi Bold"/>
                <a:sym typeface="Avenir Next Demi Bold"/>
              </a:rPr>
              <a:t>Francesco </a:t>
            </a:r>
            <a:r>
              <a:rPr sz="703" dirty="0" err="1">
                <a:latin typeface="Avenir Next Demi Bold"/>
                <a:ea typeface="Avenir Next Demi Bold"/>
                <a:cs typeface="Avenir Next Demi Bold"/>
                <a:sym typeface="Avenir Next Demi Bold"/>
              </a:rPr>
              <a:t>Boatta</a:t>
            </a:r>
            <a:r>
              <a:rPr sz="703" dirty="0"/>
              <a:t>, Vrije Universiteit Amsterdam, Netherlands</a:t>
            </a:r>
          </a:p>
          <a:p>
            <a:pPr marL="232164" indent="-196446" defTabSz="128582">
              <a:lnSpc>
                <a:spcPct val="110000"/>
              </a:lnSpc>
              <a:buSzPct val="100000"/>
              <a:buAutoNum type="arabicPeriod"/>
              <a:defRPr sz="1000">
                <a:latin typeface="Avenir Next Regular"/>
                <a:ea typeface="Avenir Next Regular"/>
                <a:cs typeface="Avenir Next Regular"/>
                <a:sym typeface="Avenir Next Regular"/>
              </a:defRPr>
            </a:pPr>
            <a:r>
              <a:rPr sz="703" dirty="0" err="1">
                <a:latin typeface="Avenir Next Demi Bold"/>
                <a:ea typeface="Avenir Next Demi Bold"/>
                <a:cs typeface="Avenir Next Demi Bold"/>
                <a:sym typeface="Avenir Next Demi Bold"/>
              </a:rPr>
              <a:t>Suzana</a:t>
            </a:r>
            <a:r>
              <a:rPr sz="703" dirty="0">
                <a:latin typeface="Avenir Next Demi Bold"/>
                <a:ea typeface="Avenir Next Demi Bold"/>
                <a:cs typeface="Avenir Next Demi Bold"/>
                <a:sym typeface="Avenir Next Demi Bold"/>
              </a:rPr>
              <a:t> </a:t>
            </a:r>
            <a:r>
              <a:rPr sz="703" dirty="0" err="1">
                <a:latin typeface="Avenir Next Demi Bold"/>
                <a:ea typeface="Avenir Next Demi Bold"/>
                <a:cs typeface="Avenir Next Demi Bold"/>
                <a:sym typeface="Avenir Next Demi Bold"/>
              </a:rPr>
              <a:t>Borschiver</a:t>
            </a:r>
            <a:r>
              <a:rPr sz="703" dirty="0"/>
              <a:t>, </a:t>
            </a:r>
            <a:r>
              <a:rPr sz="703" dirty="0" err="1"/>
              <a:t>Universidade</a:t>
            </a:r>
            <a:r>
              <a:rPr sz="703" dirty="0"/>
              <a:t> Federal do Rio de Janeiro, Brazil</a:t>
            </a:r>
          </a:p>
          <a:p>
            <a:pPr marL="232164" indent="-196446" defTabSz="128582">
              <a:lnSpc>
                <a:spcPct val="110000"/>
              </a:lnSpc>
              <a:buSzPct val="100000"/>
              <a:buAutoNum type="arabicPeriod"/>
              <a:defRPr sz="1000">
                <a:latin typeface="Avenir Next Regular"/>
                <a:ea typeface="Avenir Next Regular"/>
                <a:cs typeface="Avenir Next Regular"/>
                <a:sym typeface="Avenir Next Regular"/>
              </a:defRPr>
            </a:pPr>
            <a:r>
              <a:rPr sz="703" dirty="0">
                <a:latin typeface="Avenir Next Demi Bold"/>
                <a:ea typeface="Avenir Next Demi Bold"/>
                <a:cs typeface="Avenir Next Demi Bold"/>
                <a:sym typeface="Avenir Next Demi Bold"/>
              </a:rPr>
              <a:t>Tom </a:t>
            </a:r>
            <a:r>
              <a:rPr sz="703" dirty="0" err="1">
                <a:latin typeface="Avenir Next Demi Bold"/>
                <a:ea typeface="Avenir Next Demi Bold"/>
                <a:cs typeface="Avenir Next Demi Bold"/>
                <a:sym typeface="Avenir Next Demi Bold"/>
              </a:rPr>
              <a:t>Bosschaert</a:t>
            </a:r>
            <a:r>
              <a:rPr sz="703" dirty="0"/>
              <a:t>, Except Integrated Sustainability, Netherlands</a:t>
            </a:r>
          </a:p>
          <a:p>
            <a:pPr marL="232164" indent="-196446" defTabSz="128582">
              <a:lnSpc>
                <a:spcPct val="110000"/>
              </a:lnSpc>
              <a:buSzPct val="100000"/>
              <a:buAutoNum type="arabicPeriod"/>
              <a:defRPr sz="1000">
                <a:latin typeface="Avenir Next Regular"/>
                <a:ea typeface="Avenir Next Regular"/>
                <a:cs typeface="Avenir Next Regular"/>
                <a:sym typeface="Avenir Next Regular"/>
              </a:defRPr>
            </a:pPr>
            <a:r>
              <a:rPr sz="703" dirty="0">
                <a:latin typeface="Avenir Next Demi Bold"/>
                <a:ea typeface="Avenir Next Demi Bold"/>
                <a:cs typeface="Avenir Next Demi Bold"/>
                <a:sym typeface="Avenir Next Demi Bold"/>
              </a:rPr>
              <a:t>Mariana </a:t>
            </a:r>
            <a:r>
              <a:rPr sz="703" dirty="0" err="1">
                <a:latin typeface="Avenir Next Demi Bold"/>
                <a:ea typeface="Avenir Next Demi Bold"/>
                <a:cs typeface="Avenir Next Demi Bold"/>
                <a:sym typeface="Avenir Next Demi Bold"/>
              </a:rPr>
              <a:t>Bozesan</a:t>
            </a:r>
            <a:r>
              <a:rPr sz="703" dirty="0"/>
              <a:t>, AQAL Foundation &amp; AQAL Capital, Germany</a:t>
            </a:r>
          </a:p>
          <a:p>
            <a:pPr marL="232164" indent="-196446" defTabSz="128582">
              <a:lnSpc>
                <a:spcPct val="110000"/>
              </a:lnSpc>
              <a:buSzPct val="100000"/>
              <a:buAutoNum type="arabicPeriod"/>
              <a:defRPr sz="1000">
                <a:latin typeface="Avenir Next Regular"/>
                <a:ea typeface="Avenir Next Regular"/>
                <a:cs typeface="Avenir Next Regular"/>
                <a:sym typeface="Avenir Next Regular"/>
              </a:defRPr>
            </a:pPr>
            <a:r>
              <a:rPr sz="703" dirty="0">
                <a:latin typeface="Avenir Next Demi Bold"/>
                <a:ea typeface="Avenir Next Demi Bold"/>
                <a:cs typeface="Avenir Next Demi Bold"/>
                <a:sym typeface="Avenir Next Demi Bold"/>
              </a:rPr>
              <a:t>Alan R. Butcher</a:t>
            </a:r>
            <a:r>
              <a:rPr sz="703" dirty="0"/>
              <a:t>, Geological Survey of Finland</a:t>
            </a:r>
          </a:p>
        </p:txBody>
      </p:sp>
      <p:sp>
        <p:nvSpPr>
          <p:cNvPr id="155" name="About the Comic…"/>
          <p:cNvSpPr txBox="1"/>
          <p:nvPr/>
        </p:nvSpPr>
        <p:spPr>
          <a:xfrm>
            <a:off x="5244844" y="5010765"/>
            <a:ext cx="3499170" cy="44891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036" tIns="8036" rIns="8036" bIns="8036">
            <a:spAutoFit/>
          </a:bodyPr>
          <a:lstStyle/>
          <a:p>
            <a:pPr defTabSz="128582">
              <a:defRPr sz="1000" b="1">
                <a:solidFill>
                  <a:srgbClr val="207CB5"/>
                </a:solidFill>
                <a:latin typeface="Avenir Next Regular"/>
                <a:ea typeface="Avenir Next Regular"/>
                <a:cs typeface="Avenir Next Regular"/>
                <a:sym typeface="Avenir Next Regular"/>
              </a:defRPr>
            </a:pPr>
            <a:r>
              <a:rPr sz="703"/>
              <a:t>About the Comic</a:t>
            </a:r>
          </a:p>
          <a:p>
            <a:pPr defTabSz="128582">
              <a:defRPr sz="1000" i="1">
                <a:latin typeface="Avenir Next Regular"/>
                <a:ea typeface="Avenir Next Regular"/>
                <a:cs typeface="Avenir Next Regular"/>
                <a:sym typeface="Avenir Next Regular"/>
              </a:defRPr>
            </a:pPr>
            <a:r>
              <a:rPr sz="703"/>
              <a:t>The comic is optimised for desktop, laptop, mobile phone or tablet. </a:t>
            </a:r>
            <a:r>
              <a:rPr sz="703">
                <a:solidFill>
                  <a:srgbClr val="207CB5"/>
                </a:solidFill>
                <a:latin typeface="Avenir Next Demi Bold"/>
                <a:ea typeface="Avenir Next Demi Bold"/>
                <a:cs typeface="Avenir Next Demi Bold"/>
                <a:sym typeface="Avenir Next Demi Bold"/>
              </a:rPr>
              <a:t>The references in the comic refer to articles in the book: </a:t>
            </a:r>
            <a:r>
              <a:rPr sz="703" u="sng">
                <a:hlinkClick r:id="rId5"/>
              </a:rPr>
              <a:t>The impossibilities of the Circular Economy - Separating Aspirations from Reality, published in 2022 by Routledge | Taylor&amp;Francis</a:t>
            </a:r>
          </a:p>
        </p:txBody>
      </p:sp>
      <p:sp>
        <p:nvSpPr>
          <p:cNvPr id="156" name="Comic Authors: Christoph Hinske, Harry Lehmann…"/>
          <p:cNvSpPr txBox="1"/>
          <p:nvPr/>
        </p:nvSpPr>
        <p:spPr>
          <a:xfrm>
            <a:off x="5244844" y="5628839"/>
            <a:ext cx="2857275" cy="66525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036" tIns="8036" rIns="8036" bIns="8036">
            <a:spAutoFit/>
          </a:bodyPr>
          <a:lstStyle/>
          <a:p>
            <a:pPr defTabSz="128582">
              <a:spcBef>
                <a:spcPts val="422"/>
              </a:spcBef>
              <a:defRPr sz="1000">
                <a:latin typeface="Avenir Next Regular"/>
                <a:ea typeface="Avenir Next Regular"/>
                <a:cs typeface="Avenir Next Regular"/>
                <a:sym typeface="Avenir Next Regular"/>
              </a:defRPr>
            </a:pPr>
            <a:r>
              <a:rPr sz="703" dirty="0">
                <a:latin typeface="Avenir Next Demi Bold"/>
                <a:ea typeface="Avenir Next Demi Bold"/>
                <a:cs typeface="Avenir Next Demi Bold"/>
                <a:sym typeface="Avenir Next Demi Bold"/>
              </a:rPr>
              <a:t>Comic</a:t>
            </a:r>
            <a:r>
              <a:rPr sz="703" dirty="0"/>
              <a:t> </a:t>
            </a:r>
            <a:r>
              <a:rPr lang="en-GB" sz="703" dirty="0">
                <a:latin typeface="Avenir Next Demi Bold"/>
                <a:sym typeface="Avenir Next Demi Bold"/>
              </a:rPr>
              <a:t>Editors</a:t>
            </a:r>
            <a:r>
              <a:rPr sz="703" dirty="0">
                <a:latin typeface="Avenir Next Demi Bold"/>
                <a:ea typeface="Avenir Next Demi Bold"/>
                <a:cs typeface="Avenir Next Demi Bold"/>
                <a:sym typeface="Avenir Next Demi Bold"/>
              </a:rPr>
              <a:t>: </a:t>
            </a:r>
            <a:r>
              <a:rPr sz="703" dirty="0"/>
              <a:t>Christoph </a:t>
            </a:r>
            <a:r>
              <a:rPr sz="703" dirty="0" err="1"/>
              <a:t>Hinske</a:t>
            </a:r>
            <a:r>
              <a:rPr sz="703" dirty="0"/>
              <a:t>, Harry Lehmann</a:t>
            </a:r>
          </a:p>
          <a:p>
            <a:pPr defTabSz="128582">
              <a:defRPr sz="1000">
                <a:latin typeface="Avenir Next Regular"/>
                <a:ea typeface="Avenir Next Regular"/>
                <a:cs typeface="Avenir Next Regular"/>
                <a:sym typeface="Avenir Next Regular"/>
              </a:defRPr>
            </a:pPr>
            <a:r>
              <a:rPr sz="703" dirty="0">
                <a:latin typeface="Avenir Next Demi Bold"/>
                <a:ea typeface="Avenir Next Demi Bold"/>
                <a:cs typeface="Avenir Next Demi Bold"/>
                <a:sym typeface="Avenir Next Demi Bold"/>
              </a:rPr>
              <a:t>Editorial: </a:t>
            </a:r>
            <a:r>
              <a:rPr sz="703" dirty="0"/>
              <a:t>Christoph </a:t>
            </a:r>
            <a:r>
              <a:rPr sz="703" dirty="0" err="1"/>
              <a:t>Hinske</a:t>
            </a:r>
            <a:r>
              <a:rPr sz="703" dirty="0"/>
              <a:t>, Martina </a:t>
            </a:r>
            <a:r>
              <a:rPr sz="703" dirty="0" err="1"/>
              <a:t>Eick</a:t>
            </a:r>
            <a:br>
              <a:rPr sz="703" dirty="0"/>
            </a:br>
            <a:r>
              <a:rPr sz="703" dirty="0">
                <a:latin typeface="Avenir Next Demi Bold"/>
                <a:ea typeface="Avenir Next Demi Bold"/>
                <a:cs typeface="Avenir Next Demi Bold"/>
                <a:sym typeface="Avenir Next Demi Bold"/>
              </a:rPr>
              <a:t>Contact: </a:t>
            </a:r>
            <a:r>
              <a:rPr sz="703" dirty="0" err="1"/>
              <a:t>christoph.hinske@theengagementcompany.co</a:t>
            </a:r>
            <a:br>
              <a:rPr sz="703" dirty="0"/>
            </a:br>
            <a:br>
              <a:rPr sz="703" dirty="0"/>
            </a:br>
            <a:r>
              <a:rPr lang="fi-FI" sz="703" dirty="0">
                <a:latin typeface="Avenir Next Demi Bold"/>
                <a:sym typeface="Avenir Next Demi Bold"/>
              </a:rPr>
              <a:t>Comic </a:t>
            </a:r>
            <a:r>
              <a:rPr lang="fi-FI" sz="703" dirty="0" err="1">
                <a:latin typeface="Avenir Next Demi Bold"/>
                <a:sym typeface="Avenir Next Demi Bold"/>
              </a:rPr>
              <a:t>story</a:t>
            </a:r>
            <a:r>
              <a:rPr lang="fi-FI" sz="703" dirty="0">
                <a:latin typeface="Avenir Next Demi Bold"/>
                <a:sym typeface="Avenir Next Demi Bold"/>
              </a:rPr>
              <a:t> and </a:t>
            </a:r>
            <a:r>
              <a:rPr lang="fi-FI" sz="703">
                <a:latin typeface="Avenir Next Demi Bold"/>
                <a:sym typeface="Avenir Next Demi Bold"/>
              </a:rPr>
              <a:t>art</a:t>
            </a:r>
            <a:r>
              <a:rPr sz="703">
                <a:latin typeface="Avenir Next Demi Bold"/>
                <a:ea typeface="Avenir Next Demi Bold"/>
                <a:cs typeface="Avenir Next Demi Bold"/>
                <a:sym typeface="Avenir Next Demi Bold"/>
              </a:rPr>
              <a:t>: </a:t>
            </a:r>
            <a:r>
              <a:rPr sz="703" dirty="0"/>
              <a:t>Virpi Oinonen</a:t>
            </a:r>
            <a:br>
              <a:rPr sz="703" dirty="0"/>
            </a:br>
            <a:r>
              <a:rPr sz="703" dirty="0">
                <a:latin typeface="Avenir Next Demi Bold"/>
                <a:ea typeface="Avenir Next Demi Bold"/>
                <a:cs typeface="Avenir Next Demi Bold"/>
                <a:sym typeface="Avenir Next Demi Bold"/>
              </a:rPr>
              <a:t>Contact: </a:t>
            </a:r>
            <a:r>
              <a:rPr sz="703" dirty="0" err="1"/>
              <a:t>virpi@businessillustrator.com</a:t>
            </a:r>
            <a:endParaRPr sz="703" dirty="0"/>
          </a:p>
        </p:txBody>
      </p:sp>
      <p:sp>
        <p:nvSpPr>
          <p:cNvPr id="157" name="Comic based on the book of the same name, published in the FactorX series at Routledge in 2022."/>
          <p:cNvSpPr txBox="1"/>
          <p:nvPr/>
        </p:nvSpPr>
        <p:spPr>
          <a:xfrm>
            <a:off x="471229" y="1164853"/>
            <a:ext cx="3576499" cy="1244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036" tIns="8036" rIns="8036" bIns="8036" anchor="ctr">
            <a:spAutoFit/>
          </a:bodyPr>
          <a:lstStyle>
            <a:lvl1pPr algn="l" defTabSz="182879">
              <a:defRPr sz="1000" i="1">
                <a:solidFill>
                  <a:srgbClr val="00CCFF"/>
                </a:solidFill>
                <a:latin typeface="Avenir Next Regular"/>
                <a:ea typeface="Avenir Next Regular"/>
                <a:cs typeface="Avenir Next Regular"/>
                <a:sym typeface="Avenir Next Regular"/>
              </a:defRPr>
            </a:lvl1pPr>
          </a:lstStyle>
          <a:p>
            <a:r>
              <a:rPr sz="703" dirty="0"/>
              <a:t>Comic based on the book of the same name, published in the </a:t>
            </a:r>
            <a:r>
              <a:rPr sz="703" dirty="0" err="1"/>
              <a:t>FactorX</a:t>
            </a:r>
            <a:r>
              <a:rPr sz="703" dirty="0"/>
              <a:t> series at Routledge in 2022.</a:t>
            </a:r>
          </a:p>
        </p:txBody>
      </p:sp>
      <p:sp>
        <p:nvSpPr>
          <p:cNvPr id="158" name="Daniel Dahm, United Sustainability Group, Germany…"/>
          <p:cNvSpPr txBox="1"/>
          <p:nvPr/>
        </p:nvSpPr>
        <p:spPr>
          <a:xfrm>
            <a:off x="5244844" y="215664"/>
            <a:ext cx="3601811" cy="40597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036" tIns="8036" rIns="8036" bIns="8036">
            <a:spAutoFit/>
          </a:bodyPr>
          <a:lstStyle/>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Daniel Dahm</a:t>
            </a:r>
            <a:r>
              <a:rPr sz="703"/>
              <a:t>, United Sustainability Group, Germany </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Lisa Doeland</a:t>
            </a:r>
            <a:r>
              <a:rPr sz="703"/>
              <a:t>, Radboud University Nijmegen, Netherlands</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Klaus Dosch</a:t>
            </a:r>
            <a:r>
              <a:rPr sz="703"/>
              <a:t>, Factor X Agency, Indeland GmbH,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Martin Faulstich</a:t>
            </a:r>
            <a:r>
              <a:rPr sz="703"/>
              <a:t>, TU Dortmund University,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Henning Friege</a:t>
            </a:r>
            <a:r>
              <a:rPr sz="703"/>
              <a:t>, N³ Thinking Ahead,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Mario Giampietro</a:t>
            </a:r>
            <a:r>
              <a:rPr sz="703"/>
              <a:t>, Universitat Autònoma de Barcelona, Spain</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Monika Gonser</a:t>
            </a:r>
            <a:r>
              <a:rPr sz="703"/>
              <a:t>, Intersectoral School of Governance,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Floris de Graad</a:t>
            </a:r>
            <a:r>
              <a:rPr sz="703"/>
              <a:t>, Vegetarians Association, Netherlands</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Willi Haas</a:t>
            </a:r>
            <a:r>
              <a:rPr sz="703"/>
              <a:t>, University of Natural Resources and Life Sciences, Austria</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Christoph Hinske</a:t>
            </a:r>
            <a:r>
              <a:rPr sz="703"/>
              <a:t>, SAXION University of Applied Sciences, Netherlands</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Sandra Hoomans</a:t>
            </a:r>
            <a:r>
              <a:rPr sz="703"/>
              <a:t>, SAXION University of Applied Sciences, Netherlands</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Jonas Huether</a:t>
            </a:r>
            <a:r>
              <a:rPr sz="703"/>
              <a:t>, TU Dortmund University,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Charlotte Joachimsthaler</a:t>
            </a:r>
            <a:r>
              <a:rPr sz="703"/>
              <a:t>, TU Dortmund University,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Helen Kopnina</a:t>
            </a:r>
            <a:r>
              <a:rPr sz="703"/>
              <a:t>, Northumbria University, Newcastle Business School, U.K</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Klaus Kuemmerer</a:t>
            </a:r>
            <a:r>
              <a:rPr sz="703"/>
              <a:t>, Leuphana University Lüneburg,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Anran Luo</a:t>
            </a:r>
            <a:r>
              <a:rPr sz="703"/>
              <a:t>, University of Freiburg,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Alexa Lutzenberger</a:t>
            </a:r>
            <a:r>
              <a:rPr sz="703"/>
              <a:t>, ResScore GmbH,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Reinier de Man</a:t>
            </a:r>
            <a:r>
              <a:rPr sz="703"/>
              <a:t>, retired, Netherlands</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Maureen Metcalf</a:t>
            </a:r>
            <a:r>
              <a:rPr sz="703"/>
              <a:t>, Innovative Leadership Institute, U.S.A.</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Simon P.  Michaux</a:t>
            </a:r>
            <a:r>
              <a:rPr sz="703"/>
              <a:t>, Geological Survey of Finland</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David Ness</a:t>
            </a:r>
            <a:r>
              <a:rPr sz="703"/>
              <a:t>, University of South Australia</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Aneta Slaveikova Nikolova</a:t>
            </a:r>
            <a:r>
              <a:rPr sz="703"/>
              <a:t>, UNESCAP, Thailand</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Anna Hulda Olafsdottir</a:t>
            </a:r>
            <a:r>
              <a:rPr sz="703"/>
              <a:t>, University of Iceland, Iceland</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Nathalia Pimentel</a:t>
            </a:r>
            <a:r>
              <a:rPr sz="703"/>
              <a:t>, GIZ GmbH, Brazil</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Janez</a:t>
            </a:r>
            <a:r>
              <a:rPr sz="703"/>
              <a:t> </a:t>
            </a:r>
            <a:r>
              <a:rPr sz="703">
                <a:latin typeface="Avenir Next Demi Bold"/>
                <a:ea typeface="Avenir Next Demi Bold"/>
                <a:cs typeface="Avenir Next Demi Bold"/>
                <a:sym typeface="Avenir Next Demi Bold"/>
              </a:rPr>
              <a:t>Potočnik</a:t>
            </a:r>
            <a:r>
              <a:rPr sz="703"/>
              <a:t>, UN International Resource Panel, Belgium</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James L. Ritchie-Dunham</a:t>
            </a:r>
            <a:r>
              <a:rPr sz="703"/>
              <a:t>, Institute for Strategic Clarity, U.S.A.</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Theodoros</a:t>
            </a:r>
            <a:r>
              <a:rPr sz="703"/>
              <a:t> </a:t>
            </a:r>
            <a:r>
              <a:rPr sz="703">
                <a:latin typeface="Avenir Next Demi Bold"/>
                <a:ea typeface="Avenir Next Demi Bold"/>
                <a:cs typeface="Avenir Next Demi Bold"/>
                <a:sym typeface="Avenir Next Demi Bold"/>
              </a:rPr>
              <a:t>Semertzidis</a:t>
            </a:r>
            <a:r>
              <a:rPr sz="703"/>
              <a:t>, University College London, U.K.</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Roger Strand</a:t>
            </a:r>
            <a:r>
              <a:rPr sz="703"/>
              <a:t>, University of Bergen, Norway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Martin Stuchtey</a:t>
            </a:r>
            <a:r>
              <a:rPr sz="703"/>
              <a:t>, SYSTEMIQ,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Harald Ulrik Sverdrup</a:t>
            </a:r>
            <a:r>
              <a:rPr sz="703"/>
              <a:t>, Inland Norway University of Applied Sciences</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Laís Thomaz</a:t>
            </a:r>
            <a:r>
              <a:rPr sz="703"/>
              <a:t>, Universidade Federal de Goiás, Brazil </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Tilmann Vahle</a:t>
            </a:r>
            <a:r>
              <a:rPr sz="703"/>
              <a:t>, SYSTEMIQ,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Corinna Vosse</a:t>
            </a:r>
            <a:r>
              <a:rPr sz="703"/>
              <a:t>, Center for Cultural Research, Germany</a:t>
            </a:r>
          </a:p>
          <a:p>
            <a:pPr marL="232164" indent="-196446" defTabSz="128582">
              <a:lnSpc>
                <a:spcPct val="110000"/>
              </a:lnSpc>
              <a:buSzPct val="100000"/>
              <a:buAutoNum type="arabicPeriod" startAt="10"/>
              <a:defRPr sz="1000">
                <a:latin typeface="Avenir Next Regular"/>
                <a:ea typeface="Avenir Next Regular"/>
                <a:cs typeface="Avenir Next Regular"/>
                <a:sym typeface="Avenir Next Regular"/>
              </a:defRPr>
            </a:pPr>
            <a:r>
              <a:rPr sz="703">
                <a:latin typeface="Avenir Next Demi Bold"/>
                <a:ea typeface="Avenir Next Demi Bold"/>
                <a:cs typeface="Avenir Next Demi Bold"/>
                <a:sym typeface="Avenir Next Demi Bold"/>
              </a:rPr>
              <a:t>Martin Welp</a:t>
            </a:r>
            <a:r>
              <a:rPr sz="703"/>
              <a:t>, Eberswalde University for Sustainable Development, Germany</a:t>
            </a:r>
          </a:p>
        </p:txBody>
      </p:sp>
      <p:sp>
        <p:nvSpPr>
          <p:cNvPr id="159" name="The 5th Factor X book was funded by the Federal Environment Agency and the Federal Ministry for the Environment, Nature Conservation, Nuclear Safety and Consumer Protection. The funds are made available by resolution of the German Bundestag. Apart from t"/>
          <p:cNvSpPr txBox="1"/>
          <p:nvPr/>
        </p:nvSpPr>
        <p:spPr>
          <a:xfrm>
            <a:off x="471229" y="3570302"/>
            <a:ext cx="4387366" cy="52995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036" tIns="8036" rIns="8036" bIns="8036" anchor="ctr">
            <a:spAutoFit/>
          </a:bodyPr>
          <a:lstStyle/>
          <a:p>
            <a:pPr defTabSz="128582">
              <a:lnSpc>
                <a:spcPct val="120000"/>
              </a:lnSpc>
              <a:spcBef>
                <a:spcPts val="352"/>
              </a:spcBef>
              <a:defRPr sz="1000">
                <a:latin typeface="Avenir Next Regular"/>
                <a:ea typeface="Avenir Next Regular"/>
                <a:cs typeface="Avenir Next Regular"/>
                <a:sym typeface="Avenir Next Regular"/>
              </a:defRPr>
            </a:pPr>
            <a:r>
              <a:rPr sz="703"/>
              <a:t>The 5th Factor X book was funded by the Federal Environment Agency and the Federal Ministry for the Environment, Nature Conservation, Nuclear Safety and Consumer Protection. The funds are made available by resolution of the German Bundestag. </a:t>
            </a:r>
            <a:r>
              <a:rPr sz="703">
                <a:solidFill>
                  <a:srgbClr val="207CB5"/>
                </a:solidFill>
              </a:rPr>
              <a:t>Apart from this funding we, the lead editors, offer this comic illustrating the main topics of the book.</a:t>
            </a:r>
          </a:p>
        </p:txBody>
      </p:sp>
      <p:sp>
        <p:nvSpPr>
          <p:cNvPr id="163" name="The publisher is responsible for the content of this publication."/>
          <p:cNvSpPr txBox="1"/>
          <p:nvPr/>
        </p:nvSpPr>
        <p:spPr>
          <a:xfrm>
            <a:off x="5244844" y="6531784"/>
            <a:ext cx="2606682" cy="1406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036" tIns="8036" rIns="8036" bIns="8036" anchor="ctr">
            <a:spAutoFit/>
          </a:bodyPr>
          <a:lstStyle>
            <a:lvl1pPr algn="l" defTabSz="182879">
              <a:lnSpc>
                <a:spcPct val="120000"/>
              </a:lnSpc>
              <a:defRPr sz="1000">
                <a:solidFill>
                  <a:srgbClr val="207CB5"/>
                </a:solidFill>
                <a:latin typeface="Avenir Next Medium"/>
                <a:ea typeface="Avenir Next Medium"/>
                <a:cs typeface="Avenir Next Medium"/>
                <a:sym typeface="Avenir Next Medium"/>
              </a:defRPr>
            </a:lvl1pPr>
          </a:lstStyle>
          <a:p>
            <a:r>
              <a:rPr sz="703"/>
              <a:t>The publisher is responsible for the content of this publication.</a:t>
            </a:r>
          </a:p>
        </p:txBody>
      </p:sp>
      <p:pic>
        <p:nvPicPr>
          <p:cNvPr id="164" name="Image" descr="Image"/>
          <p:cNvPicPr>
            <a:picLocks noChangeAspect="1"/>
          </p:cNvPicPr>
          <p:nvPr/>
        </p:nvPicPr>
        <p:blipFill>
          <a:blip r:embed="rId6"/>
          <a:stretch>
            <a:fillRect/>
          </a:stretch>
        </p:blipFill>
        <p:spPr>
          <a:xfrm>
            <a:off x="8337591" y="6531550"/>
            <a:ext cx="712861" cy="249413"/>
          </a:xfrm>
          <a:prstGeom prst="rect">
            <a:avLst/>
          </a:prstGeom>
          <a:ln w="3175">
            <a:miter lim="400000"/>
          </a:ln>
        </p:spPr>
      </p:pic>
      <p:sp>
        <p:nvSpPr>
          <p:cNvPr id="165" name="SAXION University of Applied Sciences | School of Finance and International Business for providing valuable expert contributions to the lead editors in the field of Systemic Value Creation and Innovation."/>
          <p:cNvSpPr/>
          <p:nvPr/>
        </p:nvSpPr>
        <p:spPr>
          <a:xfrm>
            <a:off x="471229" y="4551829"/>
            <a:ext cx="4387366" cy="575625"/>
          </a:xfrm>
          <a:custGeom>
            <a:avLst/>
            <a:gdLst/>
            <a:ahLst/>
            <a:cxnLst>
              <a:cxn ang="0">
                <a:pos x="wd2" y="hd2"/>
              </a:cxn>
              <a:cxn ang="5400000">
                <a:pos x="wd2" y="hd2"/>
              </a:cxn>
              <a:cxn ang="10800000">
                <a:pos x="wd2" y="hd2"/>
              </a:cxn>
              <a:cxn ang="16200000">
                <a:pos x="wd2" y="hd2"/>
              </a:cxn>
            </a:cxnLst>
            <a:rect l="0" t="0" r="r" b="b"/>
            <a:pathLst>
              <a:path w="21600" h="21600" extrusionOk="0">
                <a:moveTo>
                  <a:pt x="12" y="0"/>
                </a:moveTo>
                <a:lnTo>
                  <a:pt x="10846" y="35"/>
                </a:lnTo>
                <a:lnTo>
                  <a:pt x="10800" y="10676"/>
                </a:lnTo>
                <a:lnTo>
                  <a:pt x="21600" y="10676"/>
                </a:lnTo>
                <a:lnTo>
                  <a:pt x="21600" y="21600"/>
                </a:lnTo>
                <a:lnTo>
                  <a:pt x="0" y="21600"/>
                </a:lnTo>
                <a:lnTo>
                  <a:pt x="12" y="0"/>
                </a:lnTo>
                <a:close/>
              </a:path>
            </a:pathLst>
          </a:cu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036" tIns="8036" rIns="8036" bIns="8036" anchor="ctr"/>
          <a:lstStyle/>
          <a:p>
            <a:pPr defTabSz="128582">
              <a:lnSpc>
                <a:spcPct val="120000"/>
              </a:lnSpc>
              <a:spcBef>
                <a:spcPts val="352"/>
              </a:spcBef>
              <a:defRPr sz="1000">
                <a:latin typeface="Avenir Next Regular"/>
                <a:ea typeface="Avenir Next Regular"/>
                <a:cs typeface="Avenir Next Regular"/>
                <a:sym typeface="Avenir Next Regular"/>
              </a:defRPr>
            </a:pPr>
            <a:r>
              <a:rPr sz="703" dirty="0">
                <a:solidFill>
                  <a:srgbClr val="207CB5"/>
                </a:solidFill>
              </a:rPr>
              <a:t>SAXION</a:t>
            </a:r>
            <a:r>
              <a:rPr sz="703" dirty="0"/>
              <a:t> </a:t>
            </a:r>
            <a:r>
              <a:rPr sz="703" dirty="0">
                <a:solidFill>
                  <a:srgbClr val="207CB5"/>
                </a:solidFill>
              </a:rPr>
              <a:t>University of Applied Sciences</a:t>
            </a:r>
            <a:r>
              <a:rPr sz="703" dirty="0"/>
              <a:t> | School of Finance and International Business for providing valuable expert contributions to the lead editors in the field of Systemic Value Creation and Innovation.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concerned scholars delivering the bad news that circular economy is not as simple a solution as it might sound">
            <a:extLst>
              <a:ext uri="{FF2B5EF4-FFF2-40B4-BE49-F238E27FC236}">
                <a16:creationId xmlns:a16="http://schemas.microsoft.com/office/drawing/2014/main" id="{799017EB-7120-C221-846E-0CCB9236ACB7}"/>
              </a:ext>
            </a:extLst>
          </p:cNvPr>
          <p:cNvPicPr>
            <a:picLocks noChangeAspect="1"/>
          </p:cNvPicPr>
          <p:nvPr/>
        </p:nvPicPr>
        <p:blipFill>
          <a:blip r:embed="rId2"/>
          <a:stretch>
            <a:fillRect/>
          </a:stretch>
        </p:blipFill>
        <p:spPr>
          <a:xfrm>
            <a:off x="1113823" y="281152"/>
            <a:ext cx="7358605" cy="6295696"/>
          </a:xfrm>
          <a:prstGeom prst="rect">
            <a:avLst/>
          </a:prstGeom>
        </p:spPr>
      </p:pic>
    </p:spTree>
    <p:extLst>
      <p:ext uri="{BB962C8B-B14F-4D97-AF65-F5344CB8AC3E}">
        <p14:creationId xmlns:p14="http://schemas.microsoft.com/office/powerpoint/2010/main" val="249401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A85A6AFA-9C95-454A-6E61-962BEA9DC4A5}"/>
              </a:ext>
            </a:extLst>
          </p:cNvPr>
          <p:cNvPicPr>
            <a:picLocks noChangeAspect="1"/>
          </p:cNvPicPr>
          <p:nvPr/>
        </p:nvPicPr>
        <p:blipFill>
          <a:blip r:embed="rId2"/>
          <a:stretch>
            <a:fillRect/>
          </a:stretch>
        </p:blipFill>
        <p:spPr>
          <a:xfrm>
            <a:off x="1103871" y="321276"/>
            <a:ext cx="6303856" cy="6496474"/>
          </a:xfrm>
          <a:prstGeom prst="rect">
            <a:avLst/>
          </a:prstGeom>
        </p:spPr>
      </p:pic>
    </p:spTree>
    <p:extLst>
      <p:ext uri="{BB962C8B-B14F-4D97-AF65-F5344CB8AC3E}">
        <p14:creationId xmlns:p14="http://schemas.microsoft.com/office/powerpoint/2010/main" val="429983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ergy and materials">
            <a:extLst>
              <a:ext uri="{FF2B5EF4-FFF2-40B4-BE49-F238E27FC236}">
                <a16:creationId xmlns:a16="http://schemas.microsoft.com/office/drawing/2014/main" id="{BD45CB13-428F-1B45-142E-BA57621B8BE9}"/>
              </a:ext>
            </a:extLst>
          </p:cNvPr>
          <p:cNvPicPr>
            <a:picLocks noChangeAspect="1"/>
          </p:cNvPicPr>
          <p:nvPr/>
        </p:nvPicPr>
        <p:blipFill>
          <a:blip r:embed="rId2"/>
          <a:stretch>
            <a:fillRect/>
          </a:stretch>
        </p:blipFill>
        <p:spPr>
          <a:xfrm>
            <a:off x="551792" y="2144110"/>
            <a:ext cx="8040416" cy="2322787"/>
          </a:xfrm>
          <a:prstGeom prst="rect">
            <a:avLst/>
          </a:prstGeom>
        </p:spPr>
      </p:pic>
    </p:spTree>
    <p:extLst>
      <p:ext uri="{BB962C8B-B14F-4D97-AF65-F5344CB8AC3E}">
        <p14:creationId xmlns:p14="http://schemas.microsoft.com/office/powerpoint/2010/main" val="3820740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how much energy reusing materials takes">
            <a:extLst>
              <a:ext uri="{FF2B5EF4-FFF2-40B4-BE49-F238E27FC236}">
                <a16:creationId xmlns:a16="http://schemas.microsoft.com/office/drawing/2014/main" id="{EE41CDF5-18B4-81DE-843B-FAD3C2641271}"/>
              </a:ext>
            </a:extLst>
          </p:cNvPr>
          <p:cNvPicPr>
            <a:picLocks noChangeAspect="1"/>
          </p:cNvPicPr>
          <p:nvPr/>
        </p:nvPicPr>
        <p:blipFill>
          <a:blip r:embed="rId2"/>
          <a:stretch>
            <a:fillRect/>
          </a:stretch>
        </p:blipFill>
        <p:spPr>
          <a:xfrm>
            <a:off x="1232883" y="233855"/>
            <a:ext cx="7234290" cy="6390289"/>
          </a:xfrm>
          <a:prstGeom prst="rect">
            <a:avLst/>
          </a:prstGeom>
        </p:spPr>
      </p:pic>
    </p:spTree>
    <p:extLst>
      <p:ext uri="{BB962C8B-B14F-4D97-AF65-F5344CB8AC3E}">
        <p14:creationId xmlns:p14="http://schemas.microsoft.com/office/powerpoint/2010/main" val="868466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bout how materials these days are often alloys and blends which makes recycling and reuse harder">
            <a:extLst>
              <a:ext uri="{FF2B5EF4-FFF2-40B4-BE49-F238E27FC236}">
                <a16:creationId xmlns:a16="http://schemas.microsoft.com/office/drawing/2014/main" id="{8103AAAF-6236-D83F-4ED6-63DB3B6D0387}"/>
              </a:ext>
            </a:extLst>
          </p:cNvPr>
          <p:cNvPicPr>
            <a:picLocks noChangeAspect="1"/>
          </p:cNvPicPr>
          <p:nvPr/>
        </p:nvPicPr>
        <p:blipFill>
          <a:blip r:embed="rId2"/>
          <a:stretch>
            <a:fillRect/>
          </a:stretch>
        </p:blipFill>
        <p:spPr>
          <a:xfrm>
            <a:off x="1322641" y="0"/>
            <a:ext cx="5931171" cy="6858000"/>
          </a:xfrm>
          <a:prstGeom prst="rect">
            <a:avLst/>
          </a:prstGeom>
        </p:spPr>
      </p:pic>
    </p:spTree>
    <p:extLst>
      <p:ext uri="{BB962C8B-B14F-4D97-AF65-F5344CB8AC3E}">
        <p14:creationId xmlns:p14="http://schemas.microsoft.com/office/powerpoint/2010/main" val="21104902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5445</TotalTime>
  <Words>920</Words>
  <Application>Microsoft Macintosh PowerPoint</Application>
  <PresentationFormat>On-screen Show (4:3)</PresentationFormat>
  <Paragraphs>62</Paragraphs>
  <Slides>48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American Typewriter</vt:lpstr>
      <vt:lpstr>Arial</vt:lpstr>
      <vt:lpstr>Avenir Next Demi Bold</vt:lpstr>
      <vt:lpstr>Avenir Next Medium</vt:lpstr>
      <vt:lpstr>Avenir Next Regular</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Impossibilities of the Circular Economy Separating Aspirations from Reality - THE COMIC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Virpi Oinonen</dc:creator>
  <cp:lastModifiedBy>Virpi Oinonen</cp:lastModifiedBy>
  <cp:revision>1</cp:revision>
  <dcterms:created xsi:type="dcterms:W3CDTF">2022-05-16T12:02:58Z</dcterms:created>
  <dcterms:modified xsi:type="dcterms:W3CDTF">2022-06-21T10:42:42Z</dcterms:modified>
</cp:coreProperties>
</file>